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8"/>
  </p:notesMasterIdLst>
  <p:sldIdLst>
    <p:sldId id="428" r:id="rId5"/>
    <p:sldId id="437" r:id="rId6"/>
    <p:sldId id="438" r:id="rId7"/>
    <p:sldId id="439" r:id="rId8"/>
    <p:sldId id="440" r:id="rId9"/>
    <p:sldId id="441" r:id="rId10"/>
    <p:sldId id="442" r:id="rId11"/>
    <p:sldId id="420" r:id="rId12"/>
    <p:sldId id="432" r:id="rId13"/>
    <p:sldId id="433" r:id="rId14"/>
    <p:sldId id="434" r:id="rId15"/>
    <p:sldId id="435" r:id="rId16"/>
    <p:sldId id="443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adémie" id="{0B896E98-F45E-4768-8620-EDDF394BE181}">
          <p14:sldIdLst>
            <p14:sldId id="428"/>
            <p14:sldId id="437"/>
            <p14:sldId id="438"/>
            <p14:sldId id="439"/>
            <p14:sldId id="440"/>
            <p14:sldId id="441"/>
            <p14:sldId id="442"/>
            <p14:sldId id="420"/>
            <p14:sldId id="432"/>
            <p14:sldId id="433"/>
            <p14:sldId id="434"/>
            <p14:sldId id="435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éphanie Bellard" initials="SB" lastIdx="10" clrIdx="0">
    <p:extLst>
      <p:ext uri="{19B8F6BF-5375-455C-9EA6-DF929625EA0E}">
        <p15:presenceInfo xmlns:p15="http://schemas.microsoft.com/office/powerpoint/2012/main" userId="c3a1b81a15cd81c1" providerId="Windows Live"/>
      </p:ext>
    </p:extLst>
  </p:cmAuthor>
  <p:cmAuthor id="2" name="Martine LEMOINE" initials="MLe" lastIdx="1" clrIdx="1">
    <p:extLst>
      <p:ext uri="{19B8F6BF-5375-455C-9EA6-DF929625EA0E}">
        <p15:presenceInfo xmlns:p15="http://schemas.microsoft.com/office/powerpoint/2012/main" userId="Martine LEMO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FFA"/>
    <a:srgbClr val="47B0FF"/>
    <a:srgbClr val="873AC0"/>
    <a:srgbClr val="993300"/>
    <a:srgbClr val="FF6600"/>
    <a:srgbClr val="5A5A5A"/>
    <a:srgbClr val="273467"/>
    <a:srgbClr val="DAA600"/>
    <a:srgbClr val="000091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howGuides="1">
      <p:cViewPr>
        <p:scale>
          <a:sx n="90" d="100"/>
          <a:sy n="90" d="100"/>
        </p:scale>
        <p:origin x="756" y="120"/>
      </p:cViewPr>
      <p:guideLst>
        <p:guide orient="horz" pos="1575"/>
        <p:guide orient="horz" pos="191"/>
        <p:guide orient="horz" pos="849"/>
        <p:guide orient="horz" pos="3072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15 Un projet vers l'exploration des questions de santé peut aussi être mené par un  parcours en ST2S, que l'enseignement optionnel Santé social permet de découvrir</a:t>
            </a:r>
          </a:p>
          <a:p>
            <a:r>
              <a:rPr lang="fr-FR" dirty="0" smtClean="0"/>
              <a:t>On y travaille sur des questions d'actualité, locales ou régionales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8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Enseignement technologique, qui prend appui sur des questionnements pour aller vers la construction des connaissances, la connaissance du domaine et de ses particularité.</a:t>
            </a:r>
          </a:p>
          <a:p>
            <a:r>
              <a:rPr lang="fr-FR" dirty="0" smtClean="0"/>
              <a:t>On y développe la culture spécifique au domaine, et y prend appui pour développer les compétences attendues pour l'enseignement supérieur : analyse, esprit critique,</a:t>
            </a:r>
            <a:r>
              <a:rPr lang="fr-FR" baseline="0" dirty="0" smtClean="0"/>
              <a:t> maitrise de la langue écrite, orale, autonomie et l’ensemble des méthodologies de travail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12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smtClean="0"/>
              <a:t>player.vimeo.com/video/469753096</a:t>
            </a:r>
          </a:p>
          <a:p>
            <a:r>
              <a:rPr lang="fr-FR" dirty="0" smtClean="0"/>
              <a:t>Les questionnements permettent de croiser les professionnels qui composent des poursuites d'études courante des bacheliers ST2S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00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culture en santé social, c'est non seulement savoir approcher les questions de la santé et du social, mais aussi se préparer au travail d'équipe. Des travaux en groupe, les</a:t>
            </a:r>
            <a:r>
              <a:rPr lang="fr-FR" baseline="0" dirty="0" smtClean="0"/>
              <a:t> discussions, la confrontation constructive y sont très présents.  Et la présentation, à l’écrit et à l’oral, de la démarche menée, de ce qu’elle permet d’apprendre.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29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enseignements de spécialité, sciences et techniques sanitaires et sociales, biologie, physique et chimie pour la santé se croisent autour des questions de santé comme nous le voyons ici.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26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formation en ST2S, c'est ce questionnement que nous présentons ici, porté par les enseignements de spécialité , mais aussi des enseignements généraux  qui participent au développement des compétences attendues des futurs étudiants. </a:t>
            </a:r>
          </a:p>
          <a:p>
            <a:r>
              <a:rPr lang="fr-FR" dirty="0" smtClean="0"/>
              <a:t>Et qui permettent ensemble, pour des élèves intéressés, investis d'avoir des parcours de réussite.</a:t>
            </a:r>
          </a:p>
          <a:p>
            <a:endParaRPr lang="fr-FR" dirty="0" smtClean="0"/>
          </a:p>
          <a:p>
            <a:r>
              <a:rPr lang="fr-FR" dirty="0" smtClean="0"/>
              <a:t>A noter : Epreuve Grand oral avec plus grand coefficient, mais nous savons l'importance de l'oral dans les métiers de la relation qui sont souvent ceux vers lesquels poursuivent les bacheliers ST2S.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18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3EA0A2-2550-4AA7-ABF0-8CF2EE32DA8D}" type="slidenum">
              <a:rPr lang="fr-FR" altLang="fr-FR"/>
              <a:pPr eaLnBrk="1" hangingPunct="1"/>
              <a:t>9</a:t>
            </a:fld>
            <a:endParaRPr lang="fr-FR" altLang="fr-FR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89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7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1A3CA8B-11DC-154D-94D3-AD818C189EA0}" type="datetime1">
              <a:rPr lang="fr-FR" smtClean="0"/>
              <a:t>15/04/2022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14"/>
            <a:ext cx="4262004" cy="35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4D99910-52C1-FF4A-BB49-C9CF2A12237E}" type="datetime1">
              <a:rPr lang="fr-FR" cap="all" smtClean="0"/>
              <a:t>15/04/2022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260"/>
            <a:ext cx="2152829" cy="1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F6BA0A05-28D1-034A-ABB1-7FD89A42446D}" type="datetime1">
              <a:rPr lang="fr-FR" cap="all" smtClean="0"/>
              <a:t>15/04/2022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rgbClr val="000091">
              <a:alpha val="7843"/>
            </a:srgbClr>
          </a:solidFill>
          <a:ln>
            <a:noFill/>
          </a:ln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1977766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C1D6A617-9275-D242-93B0-3DBA5D76317F}" type="datetime1">
              <a:rPr lang="fr-FR" cap="all" smtClean="0"/>
              <a:t>15/04/2022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2C264478-4759-9740-BB7F-ACCDAF11346E}" type="datetime1">
              <a:rPr lang="fr-FR" cap="all" smtClean="0"/>
              <a:t>15/04/2022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91" y="259313"/>
            <a:ext cx="7081097" cy="720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6E6-0235-4C52-8238-F41627788C6C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368-8958-4804-A52D-2A282957DBC2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02358" y="0"/>
            <a:ext cx="1781033" cy="1003111"/>
            <a:chOff x="136477" y="0"/>
            <a:chExt cx="2374711" cy="133748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" r="7010"/>
            <a:stretch/>
          </p:blipFill>
          <p:spPr>
            <a:xfrm>
              <a:off x="136477" y="0"/>
              <a:ext cx="2374711" cy="1337481"/>
            </a:xfrm>
            <a:prstGeom prst="rect">
              <a:avLst/>
            </a:prstGeom>
          </p:spPr>
        </p:pic>
        <p:sp>
          <p:nvSpPr>
            <p:cNvPr id="9" name="Bulle ronde 8"/>
            <p:cNvSpPr/>
            <p:nvPr/>
          </p:nvSpPr>
          <p:spPr>
            <a:xfrm>
              <a:off x="136477" y="0"/>
              <a:ext cx="1446664" cy="736980"/>
            </a:xfrm>
            <a:prstGeom prst="wedgeEllipseCallout">
              <a:avLst>
                <a:gd name="adj1" fmla="val 52700"/>
                <a:gd name="adj2" fmla="val 6625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ST2S, </a:t>
              </a:r>
              <a:r>
                <a:rPr lang="fr-FR" sz="800" dirty="0"/>
                <a:t>mais qu’est-ce donc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38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602F387C-0806-3343-9E75-2D6B8F429224}" type="datetime1">
              <a:rPr lang="fr-FR" cap="all" smtClean="0"/>
              <a:t>15/04/2022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91"/>
            <a:ext cx="755765" cy="621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niseptv.onisep.fr/onv/bac-technologique-st2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ST2S, mais qu’est-ce donc ?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0" dirty="0" smtClean="0"/>
              <a:t>Sciences et technologies de la </a:t>
            </a:r>
            <a:r>
              <a:rPr lang="fr-FR" dirty="0" smtClean="0"/>
              <a:t>sante et du social</a:t>
            </a:r>
          </a:p>
          <a:p>
            <a:pPr algn="r"/>
            <a:r>
              <a:rPr lang="fr-FR" dirty="0" smtClean="0"/>
              <a:t>st2s</a:t>
            </a:r>
            <a:endParaRPr lang="fr-F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07" y="439276"/>
            <a:ext cx="1669605" cy="119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File:Pellegrinaio Santa Maria della Scala 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64" y="3384646"/>
            <a:ext cx="1510607" cy="12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76" y="3345410"/>
            <a:ext cx="1788504" cy="11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85" y="3787857"/>
            <a:ext cx="1113070" cy="7393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52" y="3384646"/>
            <a:ext cx="2022898" cy="117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23" y="356523"/>
            <a:ext cx="1732353" cy="16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34" y="549764"/>
            <a:ext cx="1683248" cy="97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6948264" y="699542"/>
            <a:ext cx="2195735" cy="1472244"/>
          </a:xfrm>
          <a:prstGeom prst="wedgeEllipseCallout">
            <a:avLst>
              <a:gd name="adj1" fmla="val -51120"/>
              <a:gd name="adj2" fmla="val 56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Ses acteurs en parlent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494235" y="141685"/>
            <a:ext cx="3671888" cy="421481"/>
          </a:xfrm>
        </p:spPr>
        <p:txBody>
          <a:bodyPr/>
          <a:lstStyle/>
          <a:p>
            <a:r>
              <a:rPr lang="fr-FR" altLang="fr-FR" sz="2100" i="1"/>
              <a:t>Quelques itinéraires …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23332" r="13440" b="9476"/>
          <a:stretch>
            <a:fillRect/>
          </a:stretch>
        </p:blipFill>
        <p:spPr bwMode="auto">
          <a:xfrm>
            <a:off x="1277542" y="2463404"/>
            <a:ext cx="4783931" cy="248483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27916" r="11333" b="7741"/>
          <a:stretch>
            <a:fillRect/>
          </a:stretch>
        </p:blipFill>
        <p:spPr bwMode="auto">
          <a:xfrm>
            <a:off x="2844404" y="573882"/>
            <a:ext cx="4901803" cy="223242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03996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2186" r="15080" b="8022"/>
          <a:stretch>
            <a:fillRect/>
          </a:stretch>
        </p:blipFill>
        <p:spPr bwMode="auto">
          <a:xfrm>
            <a:off x="3600450" y="625079"/>
            <a:ext cx="4319588" cy="248364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21021" r="22928" b="20416"/>
          <a:stretch>
            <a:fillRect/>
          </a:stretch>
        </p:blipFill>
        <p:spPr>
          <a:xfrm>
            <a:off x="1223963" y="2193132"/>
            <a:ext cx="3401616" cy="2322910"/>
          </a:xfr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1494235" y="141685"/>
            <a:ext cx="3671888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100" i="1" kern="0"/>
              <a:t>Quelques itinéraires …</a:t>
            </a:r>
            <a:endParaRPr lang="fr-FR" sz="2100" i="1" kern="0" dirty="0"/>
          </a:p>
        </p:txBody>
      </p:sp>
    </p:spTree>
    <p:extLst>
      <p:ext uri="{BB962C8B-B14F-4D97-AF65-F5344CB8AC3E}">
        <p14:creationId xmlns:p14="http://schemas.microsoft.com/office/powerpoint/2010/main" val="937937885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21178" r="23383" b="10907"/>
          <a:stretch>
            <a:fillRect/>
          </a:stretch>
        </p:blipFill>
        <p:spPr bwMode="auto">
          <a:xfrm>
            <a:off x="3696892" y="573881"/>
            <a:ext cx="4231481" cy="291584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21581" r="18819" b="20833"/>
          <a:stretch>
            <a:fillRect/>
          </a:stretch>
        </p:blipFill>
        <p:spPr bwMode="auto">
          <a:xfrm>
            <a:off x="1315642" y="2281238"/>
            <a:ext cx="3402806" cy="192166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412" name="Titre 1"/>
          <p:cNvSpPr>
            <a:spLocks noGrp="1"/>
          </p:cNvSpPr>
          <p:nvPr>
            <p:ph type="title"/>
          </p:nvPr>
        </p:nvSpPr>
        <p:spPr>
          <a:xfrm>
            <a:off x="1494235" y="141685"/>
            <a:ext cx="3671888" cy="421481"/>
          </a:xfrm>
        </p:spPr>
        <p:txBody>
          <a:bodyPr/>
          <a:lstStyle/>
          <a:p>
            <a:r>
              <a:rPr lang="fr-FR" altLang="fr-FR" sz="2100" i="1"/>
              <a:t>Quelques itinéraires …</a:t>
            </a:r>
          </a:p>
        </p:txBody>
      </p:sp>
    </p:spTree>
    <p:extLst>
      <p:ext uri="{BB962C8B-B14F-4D97-AF65-F5344CB8AC3E}">
        <p14:creationId xmlns:p14="http://schemas.microsoft.com/office/powerpoint/2010/main" val="1319597349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9841" y="1851670"/>
            <a:ext cx="4644047" cy="2574000"/>
          </a:xfrm>
        </p:spPr>
        <p:txBody>
          <a:bodyPr/>
          <a:lstStyle/>
          <a:p>
            <a:r>
              <a:rPr lang="fr-FR" sz="1400" i="1" dirty="0" smtClean="0">
                <a:latin typeface="Georgia Pro" panose="02040502050405020303" pitchFamily="18" charset="0"/>
              </a:rPr>
              <a:t>Nous espérons vous avoir éclairé sur la formation donnée en ST2S, et son ouverture vers les poursuites d’étude du domaine santé-social.</a:t>
            </a:r>
          </a:p>
          <a:p>
            <a:r>
              <a:rPr lang="fr-FR" sz="1400" i="1" dirty="0" smtClean="0">
                <a:latin typeface="Georgia Pro" panose="02040502050405020303" pitchFamily="18" charset="0"/>
              </a:rPr>
              <a:t>Nous vous invitons à ne pas hésiter à contacter les lycées proposant la série ST2S en proximité de chez vous pour plus d’information, ou bien sûr </a:t>
            </a:r>
            <a:r>
              <a:rPr lang="fr-FR" sz="1400" i="1" dirty="0">
                <a:latin typeface="Georgia Pro" panose="02040502050405020303" pitchFamily="18" charset="0"/>
              </a:rPr>
              <a:t>les </a:t>
            </a:r>
            <a:r>
              <a:rPr lang="fr-FR" sz="1400" i="1" dirty="0" smtClean="0">
                <a:latin typeface="Georgia Pro" panose="02040502050405020303" pitchFamily="18" charset="0"/>
              </a:rPr>
              <a:t>Centres </a:t>
            </a:r>
            <a:r>
              <a:rPr lang="fr-FR" sz="1400" i="1" dirty="0">
                <a:latin typeface="Georgia Pro" panose="02040502050405020303" pitchFamily="18" charset="0"/>
              </a:rPr>
              <a:t>d'Information et </a:t>
            </a:r>
            <a:r>
              <a:rPr lang="fr-FR" sz="1400" i="1" dirty="0" smtClean="0">
                <a:latin typeface="Georgia Pro" panose="02040502050405020303" pitchFamily="18" charset="0"/>
              </a:rPr>
              <a:t>d'Orientation, CIO.</a:t>
            </a:r>
          </a:p>
          <a:p>
            <a:endParaRPr lang="fr-FR" sz="1400" i="1" dirty="0">
              <a:latin typeface="Georgia Pro" panose="02040502050405020303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C915-3CB0-4076-A017-F1ADDAC5AB66}" type="datetime1">
              <a:rPr lang="fr-FR" smtClean="0"/>
              <a:t>16/04/2022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368-8958-4804-A52D-2A282957DBC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16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82" y="2883647"/>
            <a:ext cx="1543050" cy="22193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r="6822" b="4457"/>
          <a:stretch/>
        </p:blipFill>
        <p:spPr>
          <a:xfrm>
            <a:off x="2268235" y="2297664"/>
            <a:ext cx="1697802" cy="1371957"/>
          </a:xfrm>
          <a:prstGeom prst="rect">
            <a:avLst/>
          </a:prstGeom>
          <a:ln>
            <a:solidFill>
              <a:srgbClr val="47B0FF"/>
            </a:solidFill>
          </a:ln>
        </p:spPr>
      </p:pic>
      <p:sp>
        <p:nvSpPr>
          <p:cNvPr id="10" name="ZoneTexte 9">
            <a:hlinkClick r:id="" action="ppaction://noaction"/>
          </p:cNvPr>
          <p:cNvSpPr txBox="1"/>
          <p:nvPr/>
        </p:nvSpPr>
        <p:spPr>
          <a:xfrm>
            <a:off x="2263005" y="1989333"/>
            <a:ext cx="1698729" cy="2616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Les sans-domicile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989"/>
          <a:stretch/>
        </p:blipFill>
        <p:spPr>
          <a:xfrm>
            <a:off x="4268543" y="2361061"/>
            <a:ext cx="1728191" cy="122785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ZoneTexte 10">
            <a:hlinkClick r:id="" action="ppaction://noaction"/>
          </p:cNvPr>
          <p:cNvSpPr txBox="1"/>
          <p:nvPr/>
        </p:nvSpPr>
        <p:spPr>
          <a:xfrm>
            <a:off x="4260983" y="2005026"/>
            <a:ext cx="1796655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Surpoids, obésité</a:t>
            </a:r>
          </a:p>
        </p:txBody>
      </p:sp>
      <p:sp>
        <p:nvSpPr>
          <p:cNvPr id="12" name="Bulle ronde 11"/>
          <p:cNvSpPr/>
          <p:nvPr/>
        </p:nvSpPr>
        <p:spPr>
          <a:xfrm>
            <a:off x="339783" y="1016454"/>
            <a:ext cx="2274275" cy="1056917"/>
          </a:xfrm>
          <a:prstGeom prst="wedgeEllipseCallout">
            <a:avLst>
              <a:gd name="adj1" fmla="val -30321"/>
              <a:gd name="adj2" fmla="val 134279"/>
            </a:avLst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/>
              <a:t>On étudie des sujets qui croisent l’actualité. </a:t>
            </a:r>
          </a:p>
          <a:p>
            <a:pPr algn="ctr"/>
            <a:r>
              <a:rPr lang="fr-FR" sz="1000" i="1" dirty="0"/>
              <a:t>Voici quelques exemples</a:t>
            </a:r>
          </a:p>
        </p:txBody>
      </p:sp>
      <p:sp>
        <p:nvSpPr>
          <p:cNvPr id="6" name="ZoneTexte 5">
            <a:hlinkClick r:id="rId6" action="ppaction://hlinksldjump"/>
          </p:cNvPr>
          <p:cNvSpPr txBox="1"/>
          <p:nvPr/>
        </p:nvSpPr>
        <p:spPr>
          <a:xfrm>
            <a:off x="6175651" y="3760229"/>
            <a:ext cx="1704281" cy="2616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La pollution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6413"/>
          <a:stretch/>
        </p:blipFill>
        <p:spPr>
          <a:xfrm>
            <a:off x="6196838" y="4075876"/>
            <a:ext cx="1683094" cy="1066287"/>
          </a:xfrm>
          <a:prstGeom prst="rect">
            <a:avLst/>
          </a:prstGeom>
          <a:ln>
            <a:solidFill>
              <a:srgbClr val="873AC0"/>
            </a:solidFill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391"/>
          <a:stretch/>
        </p:blipFill>
        <p:spPr bwMode="auto">
          <a:xfrm>
            <a:off x="4291403" y="4118208"/>
            <a:ext cx="1756110" cy="1025293"/>
          </a:xfrm>
          <a:prstGeom prst="rect">
            <a:avLst/>
          </a:prstGeom>
          <a:noFill/>
          <a:ln w="9525">
            <a:solidFill>
              <a:srgbClr val="A47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hlinkClick r:id="rId6" action="ppaction://hlinksldjump"/>
          </p:cNvPr>
          <p:cNvSpPr txBox="1"/>
          <p:nvPr/>
        </p:nvSpPr>
        <p:spPr>
          <a:xfrm>
            <a:off x="4261478" y="3785609"/>
            <a:ext cx="1786035" cy="26161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Le cancer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9"/>
          <a:srcRect b="26221"/>
          <a:stretch/>
        </p:blipFill>
        <p:spPr>
          <a:xfrm>
            <a:off x="2245481" y="4118208"/>
            <a:ext cx="1768954" cy="993938"/>
          </a:xfrm>
          <a:prstGeom prst="rect">
            <a:avLst/>
          </a:prstGeom>
        </p:spPr>
      </p:pic>
      <p:sp>
        <p:nvSpPr>
          <p:cNvPr id="16" name="ZoneTexte 15">
            <a:hlinkClick r:id="rId6" action="ppaction://hlinksldjump"/>
          </p:cNvPr>
          <p:cNvSpPr txBox="1"/>
          <p:nvPr/>
        </p:nvSpPr>
        <p:spPr>
          <a:xfrm>
            <a:off x="2274275" y="3798922"/>
            <a:ext cx="1755555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La pauvreté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r="1291"/>
          <a:stretch/>
        </p:blipFill>
        <p:spPr bwMode="auto">
          <a:xfrm>
            <a:off x="4278169" y="805176"/>
            <a:ext cx="1886973" cy="11190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hlinkClick r:id="" action="ppaction://noaction"/>
          </p:cNvPr>
          <p:cNvSpPr txBox="1"/>
          <p:nvPr/>
        </p:nvSpPr>
        <p:spPr>
          <a:xfrm>
            <a:off x="4246449" y="461194"/>
            <a:ext cx="1929202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Promotion de la santé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20075"/>
          <a:stretch/>
        </p:blipFill>
        <p:spPr>
          <a:xfrm>
            <a:off x="6289632" y="2429055"/>
            <a:ext cx="2854369" cy="1021986"/>
          </a:xfrm>
          <a:prstGeom prst="rect">
            <a:avLst/>
          </a:prstGeom>
        </p:spPr>
      </p:pic>
      <p:sp>
        <p:nvSpPr>
          <p:cNvPr id="21" name="ZoneTexte 20">
            <a:hlinkClick r:id="rId6" action="ppaction://hlinksldjump"/>
          </p:cNvPr>
          <p:cNvSpPr txBox="1"/>
          <p:nvPr/>
        </p:nvSpPr>
        <p:spPr>
          <a:xfrm>
            <a:off x="6297816" y="2055095"/>
            <a:ext cx="2846185" cy="2616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Les institutions de solidarité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ST2S Santé et social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598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774" y="1777952"/>
            <a:ext cx="991079" cy="29148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89620" y="1758914"/>
            <a:ext cx="2054381" cy="17396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94" y="1651154"/>
            <a:ext cx="4103408" cy="23105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fr-FR" sz="2000" dirty="0"/>
              <a:t>En ST2S, les élèves questionnent : </a:t>
            </a:r>
            <a:br>
              <a:rPr lang="fr-FR" sz="2000" dirty="0"/>
            </a:br>
            <a:r>
              <a:rPr lang="fr-FR" sz="2000" dirty="0"/>
              <a:t>les personnes sans domicile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102598" y="3832705"/>
            <a:ext cx="1285700" cy="397746"/>
          </a:xfrm>
          <a:prstGeom prst="wedgeRoundRectCallout">
            <a:avLst>
              <a:gd name="adj1" fmla="val 41625"/>
              <a:gd name="adj2" fmla="val -280773"/>
              <a:gd name="adj3" fmla="val 16667"/>
            </a:avLst>
          </a:pr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Et leur santé ?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646737" y="3928660"/>
            <a:ext cx="1807495" cy="476366"/>
          </a:xfrm>
          <a:prstGeom prst="wedgeRoundRectCallout">
            <a:avLst>
              <a:gd name="adj1" fmla="val -25332"/>
              <a:gd name="adj2" fmla="val -278590"/>
              <a:gd name="adj3" fmla="val 16667"/>
            </a:avLst>
          </a:pr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Qu’est-ce qui existe pour les aider ?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397453" y="1379689"/>
            <a:ext cx="2548021" cy="688015"/>
          </a:xfrm>
          <a:prstGeom prst="wedgeRoundRectCallout">
            <a:avLst>
              <a:gd name="adj1" fmla="val -49476"/>
              <a:gd name="adj2" fmla="val 113733"/>
              <a:gd name="adj3" fmla="val 16667"/>
            </a:avLst>
          </a:pr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Est-ce que des enfants sont touchés aussi par la grande pauvreté ?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4601195" y="825489"/>
            <a:ext cx="2301335" cy="325204"/>
          </a:xfrm>
          <a:prstGeom prst="wedgeRoundRectCallout">
            <a:avLst>
              <a:gd name="adj1" fmla="val -45674"/>
              <a:gd name="adj2" fmla="val 376500"/>
              <a:gd name="adj3" fmla="val 16667"/>
            </a:avLst>
          </a:pr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Mais comment vivent-elles ?</a:t>
            </a:r>
          </a:p>
        </p:txBody>
      </p:sp>
      <p:sp>
        <p:nvSpPr>
          <p:cNvPr id="27" name="Bulle ronde 26"/>
          <p:cNvSpPr/>
          <p:nvPr/>
        </p:nvSpPr>
        <p:spPr>
          <a:xfrm>
            <a:off x="786749" y="2725881"/>
            <a:ext cx="1591697" cy="1186973"/>
          </a:xfrm>
          <a:prstGeom prst="wedgeEllipseCallout">
            <a:avLst>
              <a:gd name="adj1" fmla="val -18578"/>
              <a:gd name="adj2" fmla="val -6757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/>
              <a:t>Des questions pour explorer</a:t>
            </a:r>
          </a:p>
        </p:txBody>
      </p:sp>
      <p:sp>
        <p:nvSpPr>
          <p:cNvPr id="30" name="Bulle ronde 29"/>
          <p:cNvSpPr/>
          <p:nvPr/>
        </p:nvSpPr>
        <p:spPr>
          <a:xfrm>
            <a:off x="5580113" y="2435793"/>
            <a:ext cx="2520280" cy="1460582"/>
          </a:xfrm>
          <a:prstGeom prst="wedgeEllipseCallout">
            <a:avLst>
              <a:gd name="adj1" fmla="val 45425"/>
              <a:gd name="adj2" fmla="val -45407"/>
            </a:avLst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/>
              <a:t>Chercher, découvrir … On ne s’ennuie pas </a:t>
            </a:r>
          </a:p>
        </p:txBody>
      </p:sp>
      <p:sp>
        <p:nvSpPr>
          <p:cNvPr id="31" name="Vague 30"/>
          <p:cNvSpPr/>
          <p:nvPr/>
        </p:nvSpPr>
        <p:spPr>
          <a:xfrm>
            <a:off x="8011904" y="2678281"/>
            <a:ext cx="532263" cy="276368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ST2S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" y="1125306"/>
            <a:ext cx="3135501" cy="362540"/>
          </a:xfrm>
          <a:prstGeom prst="wedgeRoundRectCallout">
            <a:avLst>
              <a:gd name="adj1" fmla="val 32114"/>
              <a:gd name="adj2" fmla="val 288888"/>
              <a:gd name="adj3" fmla="val 16667"/>
            </a:avLst>
          </a:pr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Qu’est-ce qu’on sait de ces personnes ?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08001" y="1611109"/>
            <a:ext cx="3950560" cy="233945"/>
          </a:xfrm>
          <a:prstGeom prst="wedgeRoundRectCallout">
            <a:avLst>
              <a:gd name="adj1" fmla="val 16396"/>
              <a:gd name="adj2" fmla="val 218079"/>
              <a:gd name="adj3" fmla="val 16667"/>
            </a:avLst>
          </a:pr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Comment se sont-elles retrouvées sans logement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8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96644" y="1524935"/>
            <a:ext cx="1783661" cy="34277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fr-FR" sz="2000" dirty="0"/>
              <a:t>« Les personnes sans-domicile », un exemple de sujet pour comprendre, pour se projeter 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40" y="983224"/>
            <a:ext cx="4021718" cy="18132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40" y="2796520"/>
            <a:ext cx="3991510" cy="185811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5" name="Vague 14"/>
          <p:cNvSpPr/>
          <p:nvPr/>
        </p:nvSpPr>
        <p:spPr>
          <a:xfrm>
            <a:off x="4038212" y="2315449"/>
            <a:ext cx="532263" cy="276368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ST2S</a:t>
            </a:r>
          </a:p>
        </p:txBody>
      </p:sp>
      <p:sp>
        <p:nvSpPr>
          <p:cNvPr id="11" name="Bulle ronde 10"/>
          <p:cNvSpPr/>
          <p:nvPr/>
        </p:nvSpPr>
        <p:spPr>
          <a:xfrm>
            <a:off x="1525501" y="4354223"/>
            <a:ext cx="1800126" cy="598449"/>
          </a:xfrm>
          <a:prstGeom prst="wedgeEllipseCallout">
            <a:avLst>
              <a:gd name="adj1" fmla="val 70786"/>
              <a:gd name="adj2" fmla="val -246648"/>
            </a:avLst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Des éducateurs spécialisés</a:t>
            </a:r>
          </a:p>
        </p:txBody>
      </p:sp>
      <p:sp>
        <p:nvSpPr>
          <p:cNvPr id="17" name="Bulle ronde 16"/>
          <p:cNvSpPr/>
          <p:nvPr/>
        </p:nvSpPr>
        <p:spPr>
          <a:xfrm>
            <a:off x="444502" y="3732936"/>
            <a:ext cx="2627249" cy="726162"/>
          </a:xfrm>
          <a:prstGeom prst="wedgeEllipseCallout">
            <a:avLst>
              <a:gd name="adj1" fmla="val 74821"/>
              <a:gd name="adj2" fmla="val -136003"/>
            </a:avLst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Des travailleurs sociaux comme des assistants de service social</a:t>
            </a:r>
          </a:p>
        </p:txBody>
      </p:sp>
      <p:sp>
        <p:nvSpPr>
          <p:cNvPr id="18" name="Bulle ronde 17"/>
          <p:cNvSpPr/>
          <p:nvPr/>
        </p:nvSpPr>
        <p:spPr>
          <a:xfrm>
            <a:off x="-23041" y="2977844"/>
            <a:ext cx="2880802" cy="605546"/>
          </a:xfrm>
          <a:prstGeom prst="wedgeEllipseCallout">
            <a:avLst>
              <a:gd name="adj1" fmla="val 77404"/>
              <a:gd name="adj2" fmla="val -35342"/>
            </a:avLst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Et des infirmiers</a:t>
            </a:r>
          </a:p>
        </p:txBody>
      </p:sp>
      <p:sp>
        <p:nvSpPr>
          <p:cNvPr id="14" name="Bulle ronde 13"/>
          <p:cNvSpPr/>
          <p:nvPr/>
        </p:nvSpPr>
        <p:spPr>
          <a:xfrm>
            <a:off x="-195942" y="2082268"/>
            <a:ext cx="2780066" cy="888497"/>
          </a:xfrm>
          <a:prstGeom prst="wedgeEllipseCallout">
            <a:avLst>
              <a:gd name="adj1" fmla="val 100272"/>
              <a:gd name="adj2" fmla="val 52499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/>
              <a:t>Et les professionnels qui agissent, ici, un chauffeur accueillant social</a:t>
            </a:r>
          </a:p>
        </p:txBody>
      </p:sp>
      <p:sp>
        <p:nvSpPr>
          <p:cNvPr id="20" name="Bulle ronde 19"/>
          <p:cNvSpPr/>
          <p:nvPr/>
        </p:nvSpPr>
        <p:spPr>
          <a:xfrm>
            <a:off x="1" y="1102178"/>
            <a:ext cx="3635780" cy="941522"/>
          </a:xfrm>
          <a:prstGeom prst="wedgeEllipseCallout">
            <a:avLst>
              <a:gd name="adj1" fmla="val 51506"/>
              <a:gd name="adj2" fmla="val 132225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/>
              <a:t>On découvre  comment on intervient, comment on aide les personnes en faisant très attention à elles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262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098" y="1047451"/>
            <a:ext cx="3030240" cy="24669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fr-FR" sz="2000" dirty="0"/>
              <a:t>« Les personnes sans-domicile », un exemple de sujet pour comprendre, pour se projeter …</a:t>
            </a:r>
          </a:p>
        </p:txBody>
      </p:sp>
      <p:sp>
        <p:nvSpPr>
          <p:cNvPr id="15" name="Vague 14"/>
          <p:cNvSpPr/>
          <p:nvPr/>
        </p:nvSpPr>
        <p:spPr>
          <a:xfrm>
            <a:off x="1089866" y="2195031"/>
            <a:ext cx="548411" cy="267844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ST2S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04" y="1008543"/>
            <a:ext cx="2588166" cy="34095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16" y="2177272"/>
            <a:ext cx="2962513" cy="2796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9" y="1381417"/>
            <a:ext cx="2879870" cy="645999"/>
          </a:xfrm>
          <a:prstGeom prst="rect">
            <a:avLst/>
          </a:prstGeom>
        </p:spPr>
      </p:pic>
      <p:sp>
        <p:nvSpPr>
          <p:cNvPr id="13" name="Bulle ronde 12"/>
          <p:cNvSpPr/>
          <p:nvPr/>
        </p:nvSpPr>
        <p:spPr>
          <a:xfrm>
            <a:off x="82386" y="3303754"/>
            <a:ext cx="3343484" cy="1177184"/>
          </a:xfrm>
          <a:prstGeom prst="wedgeEllipseCallout">
            <a:avLst>
              <a:gd name="adj1" fmla="val -10823"/>
              <a:gd name="adj2" fmla="val -110080"/>
            </a:avLst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/>
              <a:t>Et en ST2S, on apprend à travailler en groupe. </a:t>
            </a:r>
          </a:p>
          <a:p>
            <a:r>
              <a:rPr lang="fr-FR" sz="1100" dirty="0"/>
              <a:t>C’est essentiel pour les professionnels qui travaillent dans ce secteur.</a:t>
            </a:r>
          </a:p>
        </p:txBody>
      </p:sp>
      <p:sp>
        <p:nvSpPr>
          <p:cNvPr id="12" name="Bulle ronde 11"/>
          <p:cNvSpPr/>
          <p:nvPr/>
        </p:nvSpPr>
        <p:spPr>
          <a:xfrm>
            <a:off x="1638276" y="1272595"/>
            <a:ext cx="2109882" cy="912768"/>
          </a:xfrm>
          <a:prstGeom prst="wedgeEllipseCallout">
            <a:avLst>
              <a:gd name="adj1" fmla="val -56730"/>
              <a:gd name="adj2" fmla="val 1887"/>
            </a:avLst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/>
              <a:t>Le travail collectif est toujours très présent  dans le secteur santé social.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75" y="2786996"/>
            <a:ext cx="3961514" cy="2227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779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87341" y="1864177"/>
            <a:ext cx="2697353" cy="2785049"/>
          </a:xfrm>
          <a:prstGeom prst="rect">
            <a:avLst/>
          </a:prstGeom>
        </p:spPr>
      </p:pic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740685" y="128482"/>
            <a:ext cx="5622283" cy="994172"/>
          </a:xfrm>
        </p:spPr>
        <p:txBody>
          <a:bodyPr>
            <a:normAutofit/>
          </a:bodyPr>
          <a:lstStyle/>
          <a:p>
            <a:r>
              <a:rPr lang="fr-FR" sz="2000" dirty="0"/>
              <a:t>« Surpoids, obésité », un exemple de </a:t>
            </a:r>
            <a:r>
              <a:rPr lang="fr-FR" sz="2000" dirty="0" smtClean="0"/>
              <a:t>sujet</a:t>
            </a:r>
            <a:endParaRPr lang="fr-FR" sz="2000" i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385638" y="784506"/>
            <a:ext cx="1679317" cy="865112"/>
          </a:xfrm>
          <a:prstGeom prst="wedgeRoundRectCallout">
            <a:avLst>
              <a:gd name="adj1" fmla="val -10204"/>
              <a:gd name="adj2" fmla="val 179000"/>
              <a:gd name="adj3" fmla="val 16667"/>
            </a:avLst>
          </a:prstGeom>
          <a:solidFill>
            <a:srgbClr val="873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/>
              <a:t>En physique-chimie pour la santé, on étudie le lien entre la chimie et l’alimentation.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126016" y="806843"/>
            <a:ext cx="2506941" cy="720080"/>
          </a:xfrm>
          <a:prstGeom prst="wedgeRoundRectCallout">
            <a:avLst>
              <a:gd name="adj1" fmla="val -80186"/>
              <a:gd name="adj2" fmla="val 23275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/>
              <a:t>En sciences et techniques sanitaires et sociales, on explore ce qu’on met en place pour éviter que les personnes soient en surpoids ou en obésité. 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653384" y="1582816"/>
            <a:ext cx="1887117" cy="446384"/>
          </a:xfrm>
          <a:prstGeom prst="wedgeRoundRectCallout">
            <a:avLst>
              <a:gd name="adj1" fmla="val -105793"/>
              <a:gd name="adj2" fmla="val 18094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/>
              <a:t>On voit aussi ce qui est mis en place pour soigner, pour accompagner.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127" y="3697935"/>
            <a:ext cx="1903536" cy="14126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r="11829"/>
          <a:stretch/>
        </p:blipFill>
        <p:spPr>
          <a:xfrm>
            <a:off x="6816682" y="526034"/>
            <a:ext cx="2247981" cy="301396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92" y="3729566"/>
            <a:ext cx="2342235" cy="132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117831" y="765439"/>
            <a:ext cx="2193656" cy="1263761"/>
          </a:xfrm>
          <a:prstGeom prst="wedgeRoundRectCallout">
            <a:avLst>
              <a:gd name="adj1" fmla="val 68431"/>
              <a:gd name="adj2" fmla="val 11531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/>
              <a:t>En sciences et techniques sanitaires et sociales, on découvre si le problème est important, </a:t>
            </a:r>
          </a:p>
          <a:p>
            <a:r>
              <a:rPr lang="fr-FR" sz="1000" dirty="0"/>
              <a:t>Et quelles sont ses conséquences et ce qui peut faciliter ce problème, ou protéger.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21014" y="2176582"/>
            <a:ext cx="1619672" cy="1080120"/>
          </a:xfrm>
          <a:prstGeom prst="wedgeRoundRectCallout">
            <a:avLst>
              <a:gd name="adj1" fmla="val 111980"/>
              <a:gd name="adj2" fmla="val 35042"/>
              <a:gd name="adj3" fmla="val 16667"/>
            </a:avLst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/>
              <a:t>En ST2S, en biologie physiopathologie humaines, on voit ce qu’est la malnutrition, l’obésité</a:t>
            </a:r>
          </a:p>
        </p:txBody>
      </p:sp>
      <p:sp>
        <p:nvSpPr>
          <p:cNvPr id="13" name="Bulle ronde 12"/>
          <p:cNvSpPr/>
          <p:nvPr/>
        </p:nvSpPr>
        <p:spPr>
          <a:xfrm>
            <a:off x="4945941" y="2500313"/>
            <a:ext cx="1870741" cy="1025441"/>
          </a:xfrm>
          <a:prstGeom prst="wedgeEllipseCallout">
            <a:avLst>
              <a:gd name="adj1" fmla="val -64666"/>
              <a:gd name="adj2" fmla="val -33227"/>
            </a:avLst>
          </a:pr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/>
              <a:t>En ST2S, on croise  donc des sciences sociales, de la biologie, de la physique chimie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6" y="3764599"/>
            <a:ext cx="2232458" cy="125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20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4878" y="1930066"/>
            <a:ext cx="3355048" cy="2632577"/>
          </a:xfrm>
          <a:prstGeom prst="rect">
            <a:avLst/>
          </a:prstGeom>
        </p:spPr>
      </p:pic>
      <p:sp>
        <p:nvSpPr>
          <p:cNvPr id="15" name="Pensées 14"/>
          <p:cNvSpPr/>
          <p:nvPr/>
        </p:nvSpPr>
        <p:spPr>
          <a:xfrm>
            <a:off x="1966574" y="720284"/>
            <a:ext cx="2598919" cy="1140030"/>
          </a:xfrm>
          <a:prstGeom prst="cloudCallout">
            <a:avLst>
              <a:gd name="adj1" fmla="val 16177"/>
              <a:gd name="adj2" fmla="val 1297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/>
              <a:t>On découvre comment fonctionne le corps humain et ce qui peut porter atteinte à la santé</a:t>
            </a:r>
          </a:p>
        </p:txBody>
      </p:sp>
      <p:sp>
        <p:nvSpPr>
          <p:cNvPr id="17" name="Pensées 16"/>
          <p:cNvSpPr/>
          <p:nvPr/>
        </p:nvSpPr>
        <p:spPr>
          <a:xfrm>
            <a:off x="3964391" y="861102"/>
            <a:ext cx="1692202" cy="1140030"/>
          </a:xfrm>
          <a:prstGeom prst="cloudCallout">
            <a:avLst>
              <a:gd name="adj1" fmla="val -41408"/>
              <a:gd name="adj2" fmla="val 119900"/>
            </a:avLst>
          </a:prstGeom>
          <a:solidFill>
            <a:srgbClr val="873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/>
              <a:t>Comment soigner aussi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42844" y="189013"/>
            <a:ext cx="6447501" cy="990600"/>
          </a:xfrm>
        </p:spPr>
        <p:txBody>
          <a:bodyPr/>
          <a:lstStyle/>
          <a:p>
            <a:r>
              <a:rPr lang="fr-FR" dirty="0"/>
              <a:t>ST2S, </a:t>
            </a:r>
            <a:r>
              <a:rPr lang="fr-FR" dirty="0" smtClean="0"/>
              <a:t>santé social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D5D-7095-4973-A3DC-BD996D3F9905}" type="datetime1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368-8958-4804-A52D-2A282957DBC2}" type="slidenum">
              <a:rPr lang="fr-FR" smtClean="0"/>
              <a:t>7</a:t>
            </a:fld>
            <a:endParaRPr lang="fr-FR"/>
          </a:p>
        </p:txBody>
      </p:sp>
      <p:sp>
        <p:nvSpPr>
          <p:cNvPr id="10" name="Pensées 9"/>
          <p:cNvSpPr/>
          <p:nvPr/>
        </p:nvSpPr>
        <p:spPr>
          <a:xfrm>
            <a:off x="-110554" y="1568942"/>
            <a:ext cx="2976700" cy="971433"/>
          </a:xfrm>
          <a:prstGeom prst="cloudCallout">
            <a:avLst>
              <a:gd name="adj1" fmla="val 75821"/>
              <a:gd name="adj2" fmla="val 689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/>
              <a:t>En ST2S, on explore ce qui fait la santé des populations, </a:t>
            </a:r>
          </a:p>
          <a:p>
            <a:r>
              <a:rPr lang="fr-FR" sz="1050" dirty="0"/>
              <a:t>ce qui permet leur bien-être</a:t>
            </a:r>
          </a:p>
        </p:txBody>
      </p:sp>
      <p:sp>
        <p:nvSpPr>
          <p:cNvPr id="11" name="Pensées 10"/>
          <p:cNvSpPr/>
          <p:nvPr/>
        </p:nvSpPr>
        <p:spPr>
          <a:xfrm>
            <a:off x="5166595" y="1470807"/>
            <a:ext cx="3981342" cy="1309600"/>
          </a:xfrm>
          <a:prstGeom prst="cloudCallout">
            <a:avLst>
              <a:gd name="adj1" fmla="val -67870"/>
              <a:gd name="adj2" fmla="val 4846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/>
              <a:t>On cherche à comprendre comment notre société s’organise pour éviter ce qui fragile la santé, le bien-être</a:t>
            </a:r>
          </a:p>
          <a:p>
            <a:endParaRPr lang="fr-FR" sz="1050" dirty="0"/>
          </a:p>
        </p:txBody>
      </p:sp>
      <p:sp>
        <p:nvSpPr>
          <p:cNvPr id="16" name="Pensées 15"/>
          <p:cNvSpPr/>
          <p:nvPr/>
        </p:nvSpPr>
        <p:spPr>
          <a:xfrm>
            <a:off x="6160778" y="2238641"/>
            <a:ext cx="2793142" cy="1244572"/>
          </a:xfrm>
          <a:prstGeom prst="cloudCallout">
            <a:avLst>
              <a:gd name="adj1" fmla="val -104548"/>
              <a:gd name="adj2" fmla="val 922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/>
              <a:t>Comment elle permet aux personnes malades de se soigner</a:t>
            </a:r>
          </a:p>
        </p:txBody>
      </p:sp>
      <p:sp>
        <p:nvSpPr>
          <p:cNvPr id="13" name="Pensées 12"/>
          <p:cNvSpPr/>
          <p:nvPr/>
        </p:nvSpPr>
        <p:spPr>
          <a:xfrm>
            <a:off x="6130567" y="3040750"/>
            <a:ext cx="3017371" cy="951985"/>
          </a:xfrm>
          <a:prstGeom prst="cloudCallout">
            <a:avLst>
              <a:gd name="adj1" fmla="val -89264"/>
              <a:gd name="adj2" fmla="val -3423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/>
              <a:t>Comment elle permet à ceux qui sont en situation fragile de vivre mieux …</a:t>
            </a:r>
          </a:p>
        </p:txBody>
      </p:sp>
      <p:sp>
        <p:nvSpPr>
          <p:cNvPr id="19" name="Pensées 18"/>
          <p:cNvSpPr/>
          <p:nvPr/>
        </p:nvSpPr>
        <p:spPr>
          <a:xfrm>
            <a:off x="5228446" y="3777539"/>
            <a:ext cx="3542965" cy="1082951"/>
          </a:xfrm>
          <a:prstGeom prst="cloudCallout">
            <a:avLst>
              <a:gd name="adj1" fmla="val -64134"/>
              <a:gd name="adj2" fmla="val -107574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/>
              <a:t>Et quels professionnels, de quelle manière … agissent pour que la santé et le bien-être de tous soient le mieux possible.</a:t>
            </a:r>
          </a:p>
        </p:txBody>
      </p:sp>
      <p:sp>
        <p:nvSpPr>
          <p:cNvPr id="18" name="Pensées 17"/>
          <p:cNvSpPr/>
          <p:nvPr/>
        </p:nvSpPr>
        <p:spPr>
          <a:xfrm>
            <a:off x="5843371" y="301332"/>
            <a:ext cx="2003826" cy="1435248"/>
          </a:xfrm>
          <a:prstGeom prst="cloudCallout">
            <a:avLst>
              <a:gd name="adj1" fmla="val -117050"/>
              <a:gd name="adj2" fmla="val 9505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/>
              <a:t>On croise   physique-chimie  et la santé, l’environnement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9654" y="2679879"/>
            <a:ext cx="2936688" cy="9002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Les Enseignements de spécialité :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Sciences et techniques sanitaires et sociales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Biologie physiopathologie humaines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Physique et chimie pour la santé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69654" y="3638059"/>
            <a:ext cx="2936688" cy="1384995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Et aussi bien sûr :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Français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Philosophie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Histoire-géographie 	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Enseignement moral et civique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Langues vivantes dont  ETLV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Education physique et sportive</a:t>
            </a:r>
          </a:p>
          <a:p>
            <a:pPr lvl="1"/>
            <a:r>
              <a:rPr lang="fr-FR" sz="1050" dirty="0">
                <a:solidFill>
                  <a:schemeClr val="bg1"/>
                </a:solidFill>
              </a:rPr>
              <a:t>Mathématiques</a:t>
            </a:r>
          </a:p>
        </p:txBody>
      </p:sp>
    </p:spTree>
    <p:extLst>
      <p:ext uri="{BB962C8B-B14F-4D97-AF65-F5344CB8AC3E}">
        <p14:creationId xmlns:p14="http://schemas.microsoft.com/office/powerpoint/2010/main" val="4357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ST2S, ce qu’en disent les élèves, les formateurs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9" y="1980587"/>
            <a:ext cx="6120680" cy="519726"/>
          </a:xfrm>
        </p:spPr>
        <p:txBody>
          <a:bodyPr/>
          <a:lstStyle/>
          <a:p>
            <a:r>
              <a:rPr lang="fr-FR" sz="1600" dirty="0" smtClean="0"/>
              <a:t>Film </a:t>
            </a:r>
            <a:r>
              <a:rPr lang="fr-FR" sz="1600" dirty="0" smtClean="0">
                <a:hlinkClick r:id="rId2"/>
              </a:rPr>
              <a:t>Baccalauréat technologique ST2S</a:t>
            </a:r>
            <a:r>
              <a:rPr lang="fr-FR" sz="1600" dirty="0" smtClean="0"/>
              <a:t>, que nous vous invitons à regarder.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CDCB-1EEA-426D-AD2D-C664290024E3}" type="datetime1">
              <a:rPr lang="fr-FR" smtClean="0"/>
              <a:t>15/04/2022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368-8958-4804-A52D-2A282957DBC2}" type="slidenum">
              <a:rPr lang="fr-FR" smtClean="0"/>
              <a:t>8</a:t>
            </a:fld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763688" y="1980587"/>
            <a:ext cx="971640" cy="568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>
          <a:xfrm>
            <a:off x="2514600" y="205979"/>
            <a:ext cx="5257800" cy="857250"/>
          </a:xfrm>
        </p:spPr>
        <p:txBody>
          <a:bodyPr/>
          <a:lstStyle/>
          <a:p>
            <a:pPr eaLnBrk="1" hangingPunct="1"/>
            <a:r>
              <a:rPr lang="fr-FR" altLang="fr-FR" smtClean="0"/>
              <a:t>Et ensuite, après le baccalauréat ST2S?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228298" y="1174405"/>
            <a:ext cx="1538790" cy="918102"/>
          </a:xfrm>
          <a:prstGeom prst="wedgeRoundRectCallout">
            <a:avLst>
              <a:gd name="adj1" fmla="val 42673"/>
              <a:gd name="adj2" fmla="val 105504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Licence Sciences de l’éducation parcours Intervention sociale et insertion formation (UPEC)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4029912"/>
            <a:ext cx="5916832" cy="48605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/>
              <a:t>Principaux itinéraires de formation </a:t>
            </a:r>
            <a:br>
              <a:rPr lang="fr-FR" sz="1350" dirty="0"/>
            </a:br>
            <a:r>
              <a:rPr lang="fr-FR" sz="1350" dirty="0"/>
              <a:t>après le baccalauréat ST2S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292886" y="2621829"/>
            <a:ext cx="912579" cy="1296144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Instituts de formation : en soins </a:t>
            </a:r>
            <a:r>
              <a:rPr lang="fr-FR" sz="1050" dirty="0" smtClean="0"/>
              <a:t>infirmiers </a:t>
            </a:r>
            <a:endParaRPr lang="fr-FR" sz="105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408755" y="2628976"/>
            <a:ext cx="937631" cy="1296571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 smtClean="0"/>
              <a:t>BUT Génie biologique</a:t>
            </a:r>
            <a:endParaRPr lang="fr-FR" sz="105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250206" y="3109289"/>
            <a:ext cx="1350150" cy="81009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50" dirty="0" smtClean="0"/>
              <a:t>BTS </a:t>
            </a:r>
            <a:r>
              <a:rPr lang="fr-FR" sz="1050" dirty="0"/>
              <a:t>ESF, SP3S, diététique, </a:t>
            </a:r>
            <a:r>
              <a:rPr lang="fr-FR" sz="1050" dirty="0" smtClean="0"/>
              <a:t>Analyse biologique, esthétique  …</a:t>
            </a:r>
            <a:endParaRPr lang="fr-FR" sz="105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623188" y="3115457"/>
            <a:ext cx="1848784" cy="81009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Université :</a:t>
            </a:r>
          </a:p>
          <a:p>
            <a:pPr algn="ctr">
              <a:defRPr/>
            </a:pPr>
            <a:r>
              <a:rPr lang="fr-FR" sz="1050" dirty="0"/>
              <a:t>DEUST, L1, L2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295193" y="2622808"/>
            <a:ext cx="1004999" cy="43204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/>
              <a:t>Formation de conseiller ESF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348754" y="2646864"/>
            <a:ext cx="1169473" cy="43204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Licences pro.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7560994" y="2656406"/>
            <a:ext cx="910977" cy="43204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L3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794472" y="1792309"/>
            <a:ext cx="972108" cy="78308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Master pro ou recherche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794472" y="1211745"/>
            <a:ext cx="972108" cy="43204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Doctorat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263364" y="2135893"/>
            <a:ext cx="943218" cy="43204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Puériculteur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0" y="1303194"/>
            <a:ext cx="1417503" cy="971327"/>
          </a:xfrm>
          <a:prstGeom prst="wedgeRoundRectCallout">
            <a:avLst>
              <a:gd name="adj1" fmla="val -17308"/>
              <a:gd name="adj2" fmla="val 90285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Educateur de jeunes enfants, </a:t>
            </a:r>
          </a:p>
          <a:p>
            <a:pPr>
              <a:defRPr/>
            </a:pPr>
            <a:r>
              <a:rPr lang="fr-F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Educateur spécialisé</a:t>
            </a:r>
            <a:r>
              <a:rPr lang="fr-FR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endParaRPr lang="fr-FR" sz="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fr-F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</a:t>
            </a:r>
            <a:r>
              <a:rPr lang="fr-FR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service </a:t>
            </a:r>
            <a:r>
              <a:rPr lang="fr-F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social,...</a:t>
            </a:r>
            <a:endParaRPr lang="fr-FR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7766580" y="170661"/>
            <a:ext cx="1296144" cy="1026114"/>
          </a:xfrm>
          <a:prstGeom prst="wedgeRoundRectCallout">
            <a:avLst>
              <a:gd name="adj1" fmla="val -50229"/>
              <a:gd name="adj2" fmla="val 125536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Master Santé publique</a:t>
            </a:r>
          </a:p>
          <a:p>
            <a:pPr algn="ctr">
              <a:defRPr/>
            </a:pPr>
            <a:r>
              <a:rPr lang="fr-FR" sz="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spécialité Ingénieries sociales urbaines</a:t>
            </a:r>
          </a:p>
          <a:p>
            <a:pPr algn="ctr">
              <a:defRPr/>
            </a:pPr>
            <a:r>
              <a:rPr lang="fr-FR" sz="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(Paris XIII)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247269" y="2629403"/>
            <a:ext cx="1084371" cy="1296144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Instituts de formation </a:t>
            </a:r>
            <a:r>
              <a:rPr lang="fr-FR" sz="1050" dirty="0" smtClean="0"/>
              <a:t>en </a:t>
            </a:r>
            <a:r>
              <a:rPr lang="fr-FR" sz="1050" dirty="0"/>
              <a:t>travail social </a:t>
            </a:r>
            <a:br>
              <a:rPr lang="fr-FR" sz="1050" dirty="0"/>
            </a:br>
            <a:endParaRPr lang="fr-FR" sz="105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391558" y="2621829"/>
            <a:ext cx="952521" cy="1296571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 smtClean="0"/>
              <a:t>BUT Carrières  </a:t>
            </a:r>
            <a:r>
              <a:rPr lang="fr-FR" sz="1050" dirty="0"/>
              <a:t>sociales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3389154" y="2603313"/>
            <a:ext cx="912579" cy="1296144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50" dirty="0" smtClean="0"/>
              <a:t>DTS imagerie médiale</a:t>
            </a:r>
          </a:p>
          <a:p>
            <a:pPr>
              <a:defRPr/>
            </a:pPr>
            <a:r>
              <a:rPr lang="fr-FR" sz="1050" dirty="0" smtClean="0"/>
              <a:t>Ergothérapeute</a:t>
            </a:r>
            <a:endParaRPr lang="fr-FR" sz="1050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1461689" y="1297944"/>
            <a:ext cx="1323707" cy="971327"/>
          </a:xfrm>
          <a:prstGeom prst="wedgeRoundRectCallout">
            <a:avLst>
              <a:gd name="adj1" fmla="val -17308"/>
              <a:gd name="adj2" fmla="val 90285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Animateur socio-culturel</a:t>
            </a:r>
          </a:p>
          <a:p>
            <a:pPr>
              <a:defRPr/>
            </a:pPr>
            <a:r>
              <a:rPr lang="fr-F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Ville et développement durable</a:t>
            </a:r>
            <a:endParaRPr lang="fr-FR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1007877" y="2303341"/>
            <a:ext cx="878916" cy="34352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2927129" y="1329058"/>
            <a:ext cx="852783" cy="971327"/>
          </a:xfrm>
          <a:prstGeom prst="wedgeRoundRectCallout">
            <a:avLst>
              <a:gd name="adj1" fmla="val -56299"/>
              <a:gd name="adj2" fmla="val 83866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Diététique et nutrition</a:t>
            </a:r>
            <a:endParaRPr lang="fr-FR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05333"/>
              </p:ext>
            </p:extLst>
          </p:nvPr>
        </p:nvGraphicFramePr>
        <p:xfrm>
          <a:off x="8520534" y="1297944"/>
          <a:ext cx="495725" cy="2696562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95725">
                  <a:extLst>
                    <a:ext uri="{9D8B030D-6E8A-4147-A177-3AD203B41FA5}">
                      <a16:colId xmlns:a16="http://schemas.microsoft.com/office/drawing/2014/main" val="1298723633"/>
                    </a:ext>
                  </a:extLst>
                </a:gridCol>
              </a:tblGrid>
              <a:tr h="449427"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…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970643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5 ans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37233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4 ans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11741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3 ans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02932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2 ans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4373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1 an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7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784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1|7.9|4.7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openxmlformats.org/package/2006/metadata/core-properties"/>
    <ds:schemaRef ds:uri="2c7ddd52-0a06-43b1-a35c-dcb15ea2e3f4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12925</TotalTime>
  <Words>1002</Words>
  <Application>Microsoft Office PowerPoint</Application>
  <PresentationFormat>Affichage à l'écran (16:9)</PresentationFormat>
  <Paragraphs>131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Georgia Pro</vt:lpstr>
      <vt:lpstr>Times New Roman</vt:lpstr>
      <vt:lpstr>MINISTÈRIEL</vt:lpstr>
      <vt:lpstr>ST2S, mais qu’est-ce donc ?</vt:lpstr>
      <vt:lpstr>ST2S Santé et social</vt:lpstr>
      <vt:lpstr>En ST2S, les élèves questionnent :  les personnes sans domicile</vt:lpstr>
      <vt:lpstr>« Les personnes sans-domicile », un exemple de sujet pour comprendre, pour se projeter …</vt:lpstr>
      <vt:lpstr>« Les personnes sans-domicile », un exemple de sujet pour comprendre, pour se projeter …</vt:lpstr>
      <vt:lpstr>« Surpoids, obésité », un exemple de sujet</vt:lpstr>
      <vt:lpstr>ST2S, santé social</vt:lpstr>
      <vt:lpstr>ST2S, ce qu’en disent les élèves, les formateurs </vt:lpstr>
      <vt:lpstr>Et ensuite, après le baccalauréat ST2S?</vt:lpstr>
      <vt:lpstr>Quelques itinéraires …</vt:lpstr>
      <vt:lpstr>Présentation PowerPoint</vt:lpstr>
      <vt:lpstr>Quelques itinéraires …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Martine LEMOINE, IA-IPR</cp:lastModifiedBy>
  <cp:revision>250</cp:revision>
  <dcterms:created xsi:type="dcterms:W3CDTF">2020-03-05T15:21:24Z</dcterms:created>
  <dcterms:modified xsi:type="dcterms:W3CDTF">2022-04-16T16:33:53Z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