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9"/>
  </p:notesMasterIdLst>
  <p:handoutMasterIdLst>
    <p:handoutMasterId r:id="rId10"/>
  </p:handoutMasterIdLst>
  <p:sldIdLst>
    <p:sldId id="287" r:id="rId3"/>
    <p:sldId id="289" r:id="rId4"/>
    <p:sldId id="352" r:id="rId5"/>
    <p:sldId id="392" r:id="rId6"/>
    <p:sldId id="367" r:id="rId7"/>
    <p:sldId id="353" r:id="rId8"/>
  </p:sldIdLst>
  <p:sldSz cx="9144000" cy="6858000" type="screen4x3"/>
  <p:notesSz cx="6888163" cy="10020300"/>
  <p:defaultTextStyle>
    <a:defPPr>
      <a:defRPr lang="fr-FR"/>
    </a:defPPr>
    <a:lvl1pPr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309B"/>
    <a:srgbClr val="283583"/>
    <a:srgbClr val="2835FF"/>
    <a:srgbClr val="B08600"/>
    <a:srgbClr val="8E0000"/>
    <a:srgbClr val="4E75B0"/>
    <a:srgbClr val="28350D"/>
    <a:srgbClr val="879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7" autoAdjust="0"/>
    <p:restoredTop sz="94364" autoAdjust="0"/>
  </p:normalViewPr>
  <p:slideViewPr>
    <p:cSldViewPr snapToGrid="0" snapToObjects="1">
      <p:cViewPr varScale="1">
        <p:scale>
          <a:sx n="69" d="100"/>
          <a:sy n="69" d="100"/>
        </p:scale>
        <p:origin x="1278" y="72"/>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9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eaLnBrk="1" fontAlgn="auto" hangingPunct="1">
              <a:spcBef>
                <a:spcPts val="0"/>
              </a:spcBef>
              <a:spcAft>
                <a:spcPts val="0"/>
              </a:spcAft>
              <a:defRPr sz="1300">
                <a:latin typeface="+mn-lt"/>
              </a:defRPr>
            </a:lvl1pPr>
          </a:lstStyle>
          <a:p>
            <a:pPr>
              <a:defRPr/>
            </a:pPr>
            <a:fld id="{C2F57F58-BF68-48DA-8866-84C49DFAE841}" type="datetime1">
              <a:rPr lang="fr-FR"/>
              <a:pPr>
                <a:defRPr/>
              </a:pPr>
              <a:t>19/05/2019</a:t>
            </a:fld>
            <a:endParaRPr lang="fr-FR"/>
          </a:p>
        </p:txBody>
      </p:sp>
      <p:sp>
        <p:nvSpPr>
          <p:cNvPr id="4" name="Espace réservé du pied de page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eaLnBrk="1" fontAlgn="auto" hangingPunct="1">
              <a:spcBef>
                <a:spcPts val="0"/>
              </a:spcBef>
              <a:spcAft>
                <a:spcPts val="0"/>
              </a:spcAft>
              <a:defRPr sz="1300">
                <a:latin typeface="+mn-lt"/>
              </a:defRPr>
            </a:lvl1pPr>
          </a:lstStyle>
          <a:p>
            <a:pPr>
              <a:defRPr/>
            </a:pPr>
            <a:fld id="{0D865189-4265-4974-A52E-4EE92AB17553}"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84871" cy="285750"/>
          </a:xfrm>
          <a:prstGeom prst="rect">
            <a:avLst/>
          </a:prstGeom>
        </p:spPr>
        <p:txBody>
          <a:bodyPr vert="horz" lIns="96616" tIns="48308" rIns="96616" bIns="48308"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3901698" y="0"/>
            <a:ext cx="2984871" cy="285751"/>
          </a:xfrm>
          <a:prstGeom prst="rect">
            <a:avLst/>
          </a:prstGeom>
        </p:spPr>
        <p:txBody>
          <a:bodyPr vert="horz" lIns="96616" tIns="48308" rIns="96616" bIns="48308" rtlCol="0"/>
          <a:lstStyle>
            <a:lvl1pPr algn="r" eaLnBrk="1" fontAlgn="auto" hangingPunct="1">
              <a:spcBef>
                <a:spcPts val="0"/>
              </a:spcBef>
              <a:spcAft>
                <a:spcPts val="0"/>
              </a:spcAft>
              <a:defRPr sz="1300">
                <a:latin typeface="+mn-lt"/>
              </a:defRPr>
            </a:lvl1pPr>
          </a:lstStyle>
          <a:p>
            <a:pPr>
              <a:defRPr/>
            </a:pPr>
            <a:fld id="{CB4F5021-B93B-4B2E-8A16-B5D63241012C}" type="datetime1">
              <a:rPr lang="fr-FR"/>
              <a:pPr>
                <a:defRPr/>
              </a:pPr>
              <a:t>19/05/2019</a:t>
            </a:fld>
            <a:endParaRPr lang="fr-FR"/>
          </a:p>
        </p:txBody>
      </p:sp>
      <p:sp>
        <p:nvSpPr>
          <p:cNvPr id="4" name="Espace réservé de l'image des diapositives 3"/>
          <p:cNvSpPr>
            <a:spLocks noGrp="1" noRot="1" noChangeAspect="1"/>
          </p:cNvSpPr>
          <p:nvPr>
            <p:ph type="sldImg" idx="2"/>
          </p:nvPr>
        </p:nvSpPr>
        <p:spPr>
          <a:xfrm>
            <a:off x="939800" y="285751"/>
            <a:ext cx="5008563" cy="3757612"/>
          </a:xfrm>
          <a:prstGeom prst="rect">
            <a:avLst/>
          </a:prstGeom>
          <a:noFill/>
          <a:ln w="12700">
            <a:solidFill>
              <a:prstClr val="black"/>
            </a:solidFill>
          </a:ln>
        </p:spPr>
        <p:txBody>
          <a:bodyPr vert="horz" lIns="96616" tIns="48308" rIns="96616" bIns="48308" rtlCol="0" anchor="ctr"/>
          <a:lstStyle/>
          <a:p>
            <a:pPr lvl="0"/>
            <a:endParaRPr lang="fr-FR" noProof="0"/>
          </a:p>
        </p:txBody>
      </p:sp>
      <p:sp>
        <p:nvSpPr>
          <p:cNvPr id="5" name="Espace réservé des commentaires 4"/>
          <p:cNvSpPr>
            <a:spLocks noGrp="1"/>
          </p:cNvSpPr>
          <p:nvPr>
            <p:ph type="body" sz="quarter" idx="3"/>
          </p:nvPr>
        </p:nvSpPr>
        <p:spPr>
          <a:xfrm>
            <a:off x="688817" y="4329113"/>
            <a:ext cx="5510530" cy="5188433"/>
          </a:xfrm>
          <a:prstGeom prst="rect">
            <a:avLst/>
          </a:prstGeom>
        </p:spPr>
        <p:txBody>
          <a:bodyPr vert="horz" lIns="96616" tIns="48308" rIns="96616" bIns="48308" rtlCol="0"/>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eaLnBrk="1" fontAlgn="auto" hangingPunct="1">
              <a:spcBef>
                <a:spcPts val="0"/>
              </a:spcBef>
              <a:spcAft>
                <a:spcPts val="0"/>
              </a:spcAft>
              <a:defRPr sz="1300">
                <a:latin typeface="+mn-lt"/>
              </a:defRPr>
            </a:lvl1pPr>
          </a:lstStyle>
          <a:p>
            <a:pPr>
              <a:defRPr/>
            </a:pPr>
            <a:fld id="{9010B09F-59C8-42B4-B21B-B758AED0AA0C}"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9800" y="750888"/>
            <a:ext cx="5008563" cy="3757612"/>
          </a:xfrm>
        </p:spPr>
      </p:sp>
      <p:sp>
        <p:nvSpPr>
          <p:cNvPr id="3" name="Espace réservé des commentaires 2"/>
          <p:cNvSpPr>
            <a:spLocks noGrp="1"/>
          </p:cNvSpPr>
          <p:nvPr>
            <p:ph type="body" idx="1"/>
          </p:nvPr>
        </p:nvSpPr>
        <p:spPr>
          <a:xfrm>
            <a:off x="918423" y="4759644"/>
            <a:ext cx="5051320" cy="4509135"/>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solidFill>
                  <a:prstClr val="black"/>
                </a:solidFill>
              </a:rPr>
              <a:pPr>
                <a:defRPr/>
              </a:pPr>
              <a:t>2</a:t>
            </a:fld>
            <a:endParaRPr lang="fr-FR">
              <a:solidFill>
                <a:prstClr val="black"/>
              </a:solidFill>
            </a:endParaRPr>
          </a:p>
        </p:txBody>
      </p:sp>
    </p:spTree>
    <p:extLst>
      <p:ext uri="{BB962C8B-B14F-4D97-AF65-F5344CB8AC3E}">
        <p14:creationId xmlns:p14="http://schemas.microsoft.com/office/powerpoint/2010/main" val="114492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9800" y="750888"/>
            <a:ext cx="5008563" cy="3757612"/>
          </a:xfrm>
        </p:spPr>
      </p:sp>
      <p:sp>
        <p:nvSpPr>
          <p:cNvPr id="3" name="Espace réservé des commentaires 2"/>
          <p:cNvSpPr>
            <a:spLocks noGrp="1"/>
          </p:cNvSpPr>
          <p:nvPr>
            <p:ph type="body" idx="1"/>
          </p:nvPr>
        </p:nvSpPr>
        <p:spPr>
          <a:xfrm>
            <a:off x="918423" y="4759644"/>
            <a:ext cx="5051320" cy="4509135"/>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solidFill>
                  <a:prstClr val="black"/>
                </a:solidFill>
              </a:rPr>
              <a:pPr>
                <a:defRPr/>
              </a:pPr>
              <a:t>3</a:t>
            </a:fld>
            <a:endParaRPr lang="fr-FR">
              <a:solidFill>
                <a:prstClr val="black"/>
              </a:solidFill>
            </a:endParaRPr>
          </a:p>
        </p:txBody>
      </p:sp>
    </p:spTree>
    <p:extLst>
      <p:ext uri="{BB962C8B-B14F-4D97-AF65-F5344CB8AC3E}">
        <p14:creationId xmlns:p14="http://schemas.microsoft.com/office/powerpoint/2010/main" val="304532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9800" y="285750"/>
            <a:ext cx="5008563" cy="37576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010B09F-59C8-42B4-B21B-B758AED0AA0C}" type="slidenum">
              <a:rPr lang="fr-FR" smtClean="0"/>
              <a:pPr>
                <a:defRPr/>
              </a:pPr>
              <a:t>4</a:t>
            </a:fld>
            <a:endParaRPr lang="fr-FR"/>
          </a:p>
        </p:txBody>
      </p:sp>
    </p:spTree>
    <p:extLst>
      <p:ext uri="{BB962C8B-B14F-4D97-AF65-F5344CB8AC3E}">
        <p14:creationId xmlns:p14="http://schemas.microsoft.com/office/powerpoint/2010/main" val="315795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005E8D-3F56-D74C-9ECF-0D8650B060D3}" type="slidenum">
              <a:rPr lang="fr-FR" smtClean="0"/>
              <a:t>5</a:t>
            </a:fld>
            <a:endParaRPr lang="fr-FR"/>
          </a:p>
        </p:txBody>
      </p:sp>
    </p:spTree>
    <p:extLst>
      <p:ext uri="{BB962C8B-B14F-4D97-AF65-F5344CB8AC3E}">
        <p14:creationId xmlns:p14="http://schemas.microsoft.com/office/powerpoint/2010/main" val="245212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9800" y="285750"/>
            <a:ext cx="5008563" cy="3757613"/>
          </a:xfrm>
        </p:spPr>
      </p:sp>
      <p:sp>
        <p:nvSpPr>
          <p:cNvPr id="3" name="Espace réservé des notes 2"/>
          <p:cNvSpPr>
            <a:spLocks noGrp="1"/>
          </p:cNvSpPr>
          <p:nvPr>
            <p:ph type="body" idx="1"/>
          </p:nvPr>
        </p:nvSpPr>
        <p:spPr/>
        <p:txBody>
          <a:bodyPr/>
          <a:lstStyle/>
          <a:p>
            <a:r>
              <a:rPr lang="fr-FR" dirty="0" smtClean="0"/>
              <a:t>Aller</a:t>
            </a:r>
            <a:r>
              <a:rPr lang="fr-FR" baseline="0" dirty="0" smtClean="0"/>
              <a:t> de la question vers l’intervention, en PS et dans les autres champs</a:t>
            </a:r>
          </a:p>
          <a:p>
            <a:r>
              <a:rPr lang="fr-FR" sz="1300" dirty="0"/>
              <a:t>Par l’étude de ce module, les élèves découvrent la diversité et les caractéristiques des modes d’intervention visant à favoriser la santé ou le bien-être des personnes et des groupes. Ils se préparent ainsi à l’exploration des politiques publiques de santé menée en classe terminale. </a:t>
            </a:r>
          </a:p>
          <a:p>
            <a:r>
              <a:rPr lang="fr-FR" sz="1300" dirty="0"/>
              <a:t>Les liens avec l’étude de la protection sociale sont assurés. </a:t>
            </a:r>
          </a:p>
          <a:p>
            <a:r>
              <a:rPr lang="fr-FR" sz="1300" dirty="0"/>
              <a:t>Les différents modes d’intervention sont mis en relation avec les questions de santé, des situations sur lesquels ils agissent. À partir d’exemples locaux, l’élève découvre la diversité des acteurs et des structures, et la pluralité des actions engagées. La place des groupes sociaux, des besoins exprimés ou identifiés est présente dans l’étude de ces exemples. </a:t>
            </a:r>
          </a:p>
          <a:p>
            <a:r>
              <a:rPr lang="fr-FR" sz="1300" dirty="0"/>
              <a:t>Repris en terminale dans le cadre des politiques et dispositifs</a:t>
            </a:r>
            <a:endParaRPr lang="fr-FR" dirty="0"/>
          </a:p>
        </p:txBody>
      </p:sp>
      <p:sp>
        <p:nvSpPr>
          <p:cNvPr id="4" name="Espace réservé du numéro de diapositive 3"/>
          <p:cNvSpPr>
            <a:spLocks noGrp="1"/>
          </p:cNvSpPr>
          <p:nvPr>
            <p:ph type="sldNum" sz="quarter" idx="10"/>
          </p:nvPr>
        </p:nvSpPr>
        <p:spPr/>
        <p:txBody>
          <a:bodyPr/>
          <a:lstStyle/>
          <a:p>
            <a:fld id="{8E005E8D-3F56-D74C-9ECF-0D8650B060D3}" type="slidenum">
              <a:rPr lang="fr-FR" smtClean="0"/>
              <a:t>6</a:t>
            </a:fld>
            <a:endParaRPr lang="fr-FR"/>
          </a:p>
        </p:txBody>
      </p:sp>
    </p:spTree>
    <p:extLst>
      <p:ext uri="{BB962C8B-B14F-4D97-AF65-F5344CB8AC3E}">
        <p14:creationId xmlns:p14="http://schemas.microsoft.com/office/powerpoint/2010/main" val="127274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4" name="Rectangle 3"/>
          <p:cNvSpPr/>
          <p:nvPr userDrawn="1"/>
        </p:nvSpPr>
        <p:spPr>
          <a:xfrm>
            <a:off x="0" y="2519363"/>
            <a:ext cx="1079500"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5" name="Rectangle 4"/>
          <p:cNvSpPr/>
          <p:nvPr userDrawn="1"/>
        </p:nvSpPr>
        <p:spPr>
          <a:xfrm>
            <a:off x="8064500" y="2519363"/>
            <a:ext cx="1079500"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440000" y="900000"/>
            <a:ext cx="6032575" cy="1107996"/>
          </a:xfrm>
        </p:spPr>
        <p:txBody>
          <a:bodyPr>
            <a:spAutoFit/>
          </a:bodyPr>
          <a:lstStyle/>
          <a:p>
            <a:r>
              <a:rPr lang="fr-FR"/>
              <a:t>Modifiez le style du titre</a:t>
            </a:r>
            <a:endParaRPr lang="fr-FR" dirty="0"/>
          </a:p>
        </p:txBody>
      </p:sp>
      <p:sp>
        <p:nvSpPr>
          <p:cNvPr id="3" name="Sous-titre 2"/>
          <p:cNvSpPr>
            <a:spLocks noGrp="1"/>
          </p:cNvSpPr>
          <p:nvPr>
            <p:ph type="subTitle" idx="1"/>
          </p:nvPr>
        </p:nvSpPr>
        <p:spPr>
          <a:xfrm>
            <a:off x="1440000" y="2520000"/>
            <a:ext cx="6032575" cy="369332"/>
          </a:xfrm>
        </p:spPr>
        <p:txBody>
          <a:bodyPr lIns="0" tIns="0" rIns="0" bIns="0">
            <a:sp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6" name="Espace réservé de la date 3"/>
          <p:cNvSpPr>
            <a:spLocks noGrp="1"/>
          </p:cNvSpPr>
          <p:nvPr>
            <p:ph type="dt" sz="half" idx="10"/>
          </p:nvPr>
        </p:nvSpPr>
        <p:spPr>
          <a:xfrm>
            <a:off x="1439863" y="3711575"/>
            <a:ext cx="2133600" cy="365125"/>
          </a:xfrm>
        </p:spPr>
        <p:txBody>
          <a:bodyPr/>
          <a:lstStyle>
            <a:lvl1pPr>
              <a:defRPr/>
            </a:lvl1pPr>
          </a:lstStyle>
          <a:p>
            <a:pPr>
              <a:defRPr/>
            </a:pPr>
            <a:fld id="{803D8160-7D47-4286-B20F-81548B3BB785}" type="datetime3">
              <a:rPr lang="fr-FR"/>
              <a:pPr>
                <a:defRPr/>
              </a:pPr>
              <a:t>19.05.19</a:t>
            </a:fld>
            <a:endParaRPr lang="fr-FR" dirty="0"/>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41014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Image + légende">
    <p:spTree>
      <p:nvGrpSpPr>
        <p:cNvPr id="1" name=""/>
        <p:cNvGrpSpPr/>
        <p:nvPr/>
      </p:nvGrpSpPr>
      <p:grpSpPr>
        <a:xfrm>
          <a:off x="0" y="0"/>
          <a:ext cx="0" cy="0"/>
          <a:chOff x="0" y="0"/>
          <a:chExt cx="0" cy="0"/>
        </a:xfrm>
      </p:grpSpPr>
      <p:sp>
        <p:nvSpPr>
          <p:cNvPr id="8" name="Rectangle 7"/>
          <p:cNvSpPr/>
          <p:nvPr userDrawn="1"/>
        </p:nvSpPr>
        <p:spPr>
          <a:xfrm>
            <a:off x="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9" name="Rectangle 8"/>
          <p:cNvSpPr/>
          <p:nvPr userDrawn="1"/>
        </p:nvSpPr>
        <p:spPr>
          <a:xfrm>
            <a:off x="807085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a:t>Cliquez et modifiez le titre</a:t>
            </a:r>
          </a:p>
        </p:txBody>
      </p:sp>
      <p:sp>
        <p:nvSpPr>
          <p:cNvPr id="5" name="Espace réservé pour une image  2"/>
          <p:cNvSpPr>
            <a:spLocks noGrp="1"/>
          </p:cNvSpPr>
          <p:nvPr>
            <p:ph type="pic" idx="12"/>
          </p:nvPr>
        </p:nvSpPr>
        <p:spPr>
          <a:xfrm>
            <a:off x="1440000" y="2089236"/>
            <a:ext cx="4410644" cy="361641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Sous-titre 2"/>
          <p:cNvSpPr>
            <a:spLocks noGrp="1"/>
          </p:cNvSpPr>
          <p:nvPr>
            <p:ph type="subTitle" idx="1"/>
          </p:nvPr>
        </p:nvSpPr>
        <p:spPr>
          <a:xfrm>
            <a:off x="6065116" y="2089236"/>
            <a:ext cx="1624170" cy="369332"/>
          </a:xfrm>
          <a:prstGeom prst="rect">
            <a:avLst/>
          </a:prstGeom>
        </p:spPr>
        <p:txBody>
          <a:bodyPr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i="0" cap="all">
                <a:solidFill>
                  <a:srgbClr val="2835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6" name="Espace réservé du texte 5"/>
          <p:cNvSpPr>
            <a:spLocks noGrp="1"/>
          </p:cNvSpPr>
          <p:nvPr>
            <p:ph type="body" sz="quarter" idx="11"/>
          </p:nvPr>
        </p:nvSpPr>
        <p:spPr>
          <a:xfrm>
            <a:off x="1439863" y="981075"/>
            <a:ext cx="6249987" cy="369332"/>
          </a:xfrm>
          <a:prstGeom prst="rect">
            <a:avLst/>
          </a:prstGeom>
        </p:spPr>
        <p:txBody>
          <a:bodyPr lIns="0" tIns="0" rIns="0" bIns="0">
            <a:normAutofit/>
          </a:bodyPr>
          <a:lstStyle>
            <a:lvl1pPr>
              <a:defRPr sz="2400" b="1" i="0" baseline="0">
                <a:solidFill>
                  <a:srgbClr val="879AC6"/>
                </a:solidFill>
              </a:defRPr>
            </a:lvl1pPr>
          </a:lstStyle>
          <a:p>
            <a:pPr lvl="0"/>
            <a:r>
              <a:rPr lang="fr-FR"/>
              <a:t>Modifiez les styles du texte du masque</a:t>
            </a:r>
          </a:p>
        </p:txBody>
      </p:sp>
      <p:sp>
        <p:nvSpPr>
          <p:cNvPr id="17" name="Espace réservé du texte 3"/>
          <p:cNvSpPr>
            <a:spLocks noGrp="1"/>
          </p:cNvSpPr>
          <p:nvPr>
            <p:ph type="body" sz="quarter" idx="20"/>
          </p:nvPr>
        </p:nvSpPr>
        <p:spPr>
          <a:xfrm>
            <a:off x="525463" y="608443"/>
            <a:ext cx="554537" cy="369332"/>
          </a:xfrm>
          <a:prstGeom prst="rect">
            <a:avLst/>
          </a:prstGeom>
        </p:spPr>
        <p:txBody>
          <a:bodyPr lIns="0" tIns="0" rIns="0" bIns="0" anchor="ctr">
            <a:spAutoFit/>
          </a:bodyPr>
          <a:lstStyle>
            <a:lvl1pPr algn="ctr">
              <a:defRPr sz="2400" b="1" i="0">
                <a:solidFill>
                  <a:schemeClr val="bg1"/>
                </a:solidFill>
              </a:defRPr>
            </a:lvl1pPr>
          </a:lstStyle>
          <a:p>
            <a:pPr lvl="0"/>
            <a:r>
              <a:rPr lang="fr-FR"/>
              <a:t>Modifiez les styles du texte du masque</a:t>
            </a:r>
          </a:p>
        </p:txBody>
      </p:sp>
      <p:sp>
        <p:nvSpPr>
          <p:cNvPr id="4" name="Espace réservé du texte 3"/>
          <p:cNvSpPr>
            <a:spLocks noGrp="1"/>
          </p:cNvSpPr>
          <p:nvPr>
            <p:ph type="body" sz="quarter" idx="21"/>
          </p:nvPr>
        </p:nvSpPr>
        <p:spPr>
          <a:xfrm>
            <a:off x="6065838" y="2533650"/>
            <a:ext cx="1624012" cy="184666"/>
          </a:xfrm>
        </p:spPr>
        <p:txBody>
          <a:bodyPr lIns="0" tIns="0" rIns="0" bIns="0">
            <a:spAutoFit/>
          </a:bodyPr>
          <a:lstStyle>
            <a:lvl1pPr>
              <a:defRPr b="1" i="0">
                <a:solidFill>
                  <a:srgbClr val="879AC6"/>
                </a:solidFill>
              </a:defRPr>
            </a:lvl1pPr>
          </a:lstStyle>
          <a:p>
            <a:pPr lvl="0"/>
            <a:r>
              <a:rPr lang="fr-FR"/>
              <a:t>Modifiez les styles du texte du masque</a:t>
            </a:r>
          </a:p>
        </p:txBody>
      </p:sp>
      <p:sp>
        <p:nvSpPr>
          <p:cNvPr id="10" name="Espace réservé du pied de page 20"/>
          <p:cNvSpPr>
            <a:spLocks noGrp="1"/>
          </p:cNvSpPr>
          <p:nvPr>
            <p:ph type="ftr" sz="quarter" idx="22"/>
          </p:nvPr>
        </p:nvSpPr>
        <p:spPr>
          <a:xfrm>
            <a:off x="0" y="5997575"/>
            <a:ext cx="9144000" cy="860425"/>
          </a:xfrm>
        </p:spPr>
        <p:txBody>
          <a:bodyPr/>
          <a:lstStyle>
            <a:lvl1pPr>
              <a:defRPr/>
            </a:lvl1pPr>
          </a:lstStyle>
          <a:p>
            <a:pPr>
              <a:defRPr/>
            </a:pPr>
            <a:endParaRPr lang="fr-FR"/>
          </a:p>
        </p:txBody>
      </p:sp>
    </p:spTree>
    <p:extLst>
      <p:ext uri="{BB962C8B-B14F-4D97-AF65-F5344CB8AC3E}">
        <p14:creationId xmlns:p14="http://schemas.microsoft.com/office/powerpoint/2010/main" val="391273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Image">
    <p:spTree>
      <p:nvGrpSpPr>
        <p:cNvPr id="1" name=""/>
        <p:cNvGrpSpPr/>
        <p:nvPr/>
      </p:nvGrpSpPr>
      <p:grpSpPr>
        <a:xfrm>
          <a:off x="0" y="0"/>
          <a:ext cx="0" cy="0"/>
          <a:chOff x="0" y="0"/>
          <a:chExt cx="0" cy="0"/>
        </a:xfrm>
      </p:grpSpPr>
      <p:sp>
        <p:nvSpPr>
          <p:cNvPr id="6" name="Rectangle 5"/>
          <p:cNvSpPr/>
          <p:nvPr userDrawn="1"/>
        </p:nvSpPr>
        <p:spPr>
          <a:xfrm>
            <a:off x="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7" name="Rectangle 6"/>
          <p:cNvSpPr/>
          <p:nvPr userDrawn="1"/>
        </p:nvSpPr>
        <p:spPr>
          <a:xfrm>
            <a:off x="807085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dirty="0"/>
              <a:t>Cliquez et modifiez le titre</a:t>
            </a:r>
          </a:p>
        </p:txBody>
      </p:sp>
      <p:sp>
        <p:nvSpPr>
          <p:cNvPr id="5" name="Espace réservé pour une image  2"/>
          <p:cNvSpPr>
            <a:spLocks noGrp="1"/>
          </p:cNvSpPr>
          <p:nvPr>
            <p:ph type="pic" idx="12"/>
          </p:nvPr>
        </p:nvSpPr>
        <p:spPr>
          <a:xfrm>
            <a:off x="1440000" y="2089236"/>
            <a:ext cx="6249286" cy="361641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11" name="Espace réservé du texte 5"/>
          <p:cNvSpPr>
            <a:spLocks noGrp="1"/>
          </p:cNvSpPr>
          <p:nvPr>
            <p:ph type="body" sz="quarter" idx="11"/>
          </p:nvPr>
        </p:nvSpPr>
        <p:spPr>
          <a:xfrm>
            <a:off x="1439863" y="981075"/>
            <a:ext cx="6249987" cy="369332"/>
          </a:xfrm>
          <a:prstGeom prst="rect">
            <a:avLst/>
          </a:prstGeom>
        </p:spPr>
        <p:txBody>
          <a:bodyPr lIns="0" tIns="0" rIns="0" bIns="0">
            <a:normAutofit/>
          </a:bodyPr>
          <a:lstStyle>
            <a:lvl1pPr>
              <a:defRPr sz="2400" b="1" i="0">
                <a:solidFill>
                  <a:srgbClr val="879AC6"/>
                </a:solidFill>
              </a:defRPr>
            </a:lvl1pPr>
          </a:lstStyle>
          <a:p>
            <a:pPr lvl="0"/>
            <a:r>
              <a:rPr lang="fr-FR"/>
              <a:t>Modifiez les styles du texte du masque</a:t>
            </a:r>
          </a:p>
        </p:txBody>
      </p:sp>
      <p:sp>
        <p:nvSpPr>
          <p:cNvPr id="16" name="Espace réservé du texte 3"/>
          <p:cNvSpPr>
            <a:spLocks noGrp="1"/>
          </p:cNvSpPr>
          <p:nvPr>
            <p:ph type="body" sz="quarter" idx="16"/>
          </p:nvPr>
        </p:nvSpPr>
        <p:spPr>
          <a:xfrm>
            <a:off x="525463" y="608443"/>
            <a:ext cx="554537" cy="369332"/>
          </a:xfrm>
          <a:prstGeom prst="rect">
            <a:avLst/>
          </a:prstGeom>
        </p:spPr>
        <p:txBody>
          <a:bodyPr lIns="0" tIns="0" rIns="0" bIns="0" anchor="ctr">
            <a:spAutoFit/>
          </a:bodyPr>
          <a:lstStyle>
            <a:lvl1pPr algn="ctr">
              <a:defRPr sz="2400" b="1" i="0">
                <a:solidFill>
                  <a:schemeClr val="bg1"/>
                </a:solidFill>
              </a:defRPr>
            </a:lvl1pPr>
          </a:lstStyle>
          <a:p>
            <a:pPr lvl="0"/>
            <a:r>
              <a:rPr lang="fr-FR"/>
              <a:t>Modifiez les styles du texte du masque</a:t>
            </a:r>
          </a:p>
        </p:txBody>
      </p:sp>
      <p:sp>
        <p:nvSpPr>
          <p:cNvPr id="8" name="Espace réservé du pied de page 13"/>
          <p:cNvSpPr>
            <a:spLocks noGrp="1"/>
          </p:cNvSpPr>
          <p:nvPr>
            <p:ph type="ftr" sz="quarter" idx="17"/>
          </p:nvPr>
        </p:nvSpPr>
        <p:spPr>
          <a:xfrm>
            <a:off x="0" y="5997575"/>
            <a:ext cx="9144000" cy="860425"/>
          </a:xfrm>
        </p:spPr>
        <p:txBody>
          <a:bodyPr/>
          <a:lstStyle>
            <a:lvl1pPr>
              <a:defRPr/>
            </a:lvl1pPr>
          </a:lstStyle>
          <a:p>
            <a:pPr>
              <a:defRPr/>
            </a:pPr>
            <a:endParaRPr lang="fr-FR"/>
          </a:p>
        </p:txBody>
      </p:sp>
    </p:spTree>
    <p:extLst>
      <p:ext uri="{BB962C8B-B14F-4D97-AF65-F5344CB8AC3E}">
        <p14:creationId xmlns:p14="http://schemas.microsoft.com/office/powerpoint/2010/main" val="244614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F447BC-6369-4CB7-92EC-CAC2AB48553D}" type="datetimeFigureOut">
              <a:rPr lang="fr-FR" smtClean="0"/>
              <a:t>19/05/2019</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67659-3D89-48E9-94C3-F3D0C43E18DE}" type="slidenum">
              <a:rPr lang="fr-FR" smtClean="0"/>
              <a:t>‹N°›</a:t>
            </a:fld>
            <a:endParaRPr lang="fr-FR"/>
          </a:p>
        </p:txBody>
      </p:sp>
    </p:spTree>
    <p:extLst>
      <p:ext uri="{BB962C8B-B14F-4D97-AF65-F5344CB8AC3E}">
        <p14:creationId xmlns:p14="http://schemas.microsoft.com/office/powerpoint/2010/main" val="1820062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31401" y="1844825"/>
            <a:ext cx="7772400" cy="1470025"/>
          </a:xfrm>
        </p:spPr>
        <p:txBody>
          <a:bodyPr/>
          <a:lstStyle/>
          <a:p>
            <a:r>
              <a:rPr lang="fr-FR"/>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solidFill>
                  <a:prstClr val="black">
                    <a:tint val="75000"/>
                  </a:prstClr>
                </a:solidFill>
              </a:rPr>
              <a:pPr/>
              <a:t>‹N°›</a:t>
            </a:fld>
            <a:endParaRPr lang="fr-FR">
              <a:solidFill>
                <a:prstClr val="black">
                  <a:tint val="75000"/>
                </a:prst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601" y="6240572"/>
            <a:ext cx="2880000" cy="33811"/>
          </a:xfrm>
          <a:prstGeom prst="rect">
            <a:avLst/>
          </a:prstGeom>
        </p:spPr>
      </p:pic>
      <p:sp>
        <p:nvSpPr>
          <p:cNvPr id="3" name="Sous-titre 2"/>
          <p:cNvSpPr>
            <a:spLocks noGrp="1"/>
          </p:cNvSpPr>
          <p:nvPr>
            <p:ph type="subTitle" idx="1"/>
          </p:nvPr>
        </p:nvSpPr>
        <p:spPr>
          <a:xfrm>
            <a:off x="1115616" y="548680"/>
            <a:ext cx="64008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p>
        </p:txBody>
      </p:sp>
    </p:spTree>
    <p:extLst>
      <p:ext uri="{BB962C8B-B14F-4D97-AF65-F5344CB8AC3E}">
        <p14:creationId xmlns:p14="http://schemas.microsoft.com/office/powerpoint/2010/main" val="114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tre + photo">
    <p:spTree>
      <p:nvGrpSpPr>
        <p:cNvPr id="1" name=""/>
        <p:cNvGrpSpPr/>
        <p:nvPr/>
      </p:nvGrpSpPr>
      <p:grpSpPr>
        <a:xfrm>
          <a:off x="0" y="0"/>
          <a:ext cx="0" cy="0"/>
          <a:chOff x="0" y="0"/>
          <a:chExt cx="0" cy="0"/>
        </a:xfrm>
      </p:grpSpPr>
      <p:sp>
        <p:nvSpPr>
          <p:cNvPr id="5" name="Rectangle 4"/>
          <p:cNvSpPr/>
          <p:nvPr userDrawn="1"/>
        </p:nvSpPr>
        <p:spPr>
          <a:xfrm>
            <a:off x="0" y="2519363"/>
            <a:ext cx="1079500"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6" name="Rectangle 5"/>
          <p:cNvSpPr/>
          <p:nvPr userDrawn="1"/>
        </p:nvSpPr>
        <p:spPr>
          <a:xfrm>
            <a:off x="8064500" y="2519363"/>
            <a:ext cx="1079500" cy="180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ctrTitle"/>
          </p:nvPr>
        </p:nvSpPr>
        <p:spPr>
          <a:xfrm>
            <a:off x="1440000" y="900000"/>
            <a:ext cx="6032575" cy="1107996"/>
          </a:xfrm>
        </p:spPr>
        <p:txBody>
          <a:bodyPr>
            <a:spAutoFit/>
          </a:bodyPr>
          <a:lstStyle/>
          <a:p>
            <a:r>
              <a:rPr lang="fr-FR"/>
              <a:t>Modifiez le style du titre</a:t>
            </a:r>
            <a:endParaRPr lang="fr-FR" dirty="0"/>
          </a:p>
        </p:txBody>
      </p:sp>
      <p:sp>
        <p:nvSpPr>
          <p:cNvPr id="3" name="Sous-titre 2"/>
          <p:cNvSpPr>
            <a:spLocks noGrp="1"/>
          </p:cNvSpPr>
          <p:nvPr>
            <p:ph type="subTitle" idx="1"/>
          </p:nvPr>
        </p:nvSpPr>
        <p:spPr>
          <a:xfrm>
            <a:off x="4333883" y="2419905"/>
            <a:ext cx="3498692" cy="1477328"/>
          </a:xfrm>
        </p:spPr>
        <p:txBody>
          <a:bodyPr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9" name="Espace réservé pour une image  2"/>
          <p:cNvSpPr>
            <a:spLocks noGrp="1"/>
          </p:cNvSpPr>
          <p:nvPr>
            <p:ph type="pic" idx="12"/>
          </p:nvPr>
        </p:nvSpPr>
        <p:spPr>
          <a:xfrm>
            <a:off x="1440000" y="2520583"/>
            <a:ext cx="2641125" cy="1906604"/>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lang="fr-FR" noProof="0" dirty="0"/>
          </a:p>
        </p:txBody>
      </p:sp>
      <p:sp>
        <p:nvSpPr>
          <p:cNvPr id="7" name="Espace réservé du pied de page 4"/>
          <p:cNvSpPr>
            <a:spLocks noGrp="1"/>
          </p:cNvSpPr>
          <p:nvPr>
            <p:ph type="ftr" sz="quarter" idx="13"/>
          </p:nvPr>
        </p:nvSpPr>
        <p:spPr>
          <a:xfrm>
            <a:off x="0" y="5665788"/>
            <a:ext cx="9144000" cy="1192212"/>
          </a:xfrm>
        </p:spPr>
        <p:txBody>
          <a:bodyPr/>
          <a:lstStyle>
            <a:lvl1pPr>
              <a:defRPr/>
            </a:lvl1pPr>
          </a:lstStyle>
          <a:p>
            <a:pPr>
              <a:defRPr/>
            </a:pPr>
            <a:endParaRPr lang="fr-FR"/>
          </a:p>
        </p:txBody>
      </p:sp>
      <p:sp>
        <p:nvSpPr>
          <p:cNvPr id="8" name="Espace réservé de la date 3"/>
          <p:cNvSpPr>
            <a:spLocks noGrp="1"/>
          </p:cNvSpPr>
          <p:nvPr>
            <p:ph type="dt" sz="half" idx="14"/>
          </p:nvPr>
        </p:nvSpPr>
        <p:spPr>
          <a:xfrm>
            <a:off x="4333875" y="4097338"/>
            <a:ext cx="2133600" cy="365125"/>
          </a:xfrm>
        </p:spPr>
        <p:txBody>
          <a:bodyPr/>
          <a:lstStyle>
            <a:lvl1pPr algn="l">
              <a:defRPr sz="1800" b="1" i="0">
                <a:solidFill>
                  <a:schemeClr val="bg1"/>
                </a:solidFill>
                <a:latin typeface="Arial Narrow"/>
              </a:defRPr>
            </a:lvl1pPr>
          </a:lstStyle>
          <a:p>
            <a:pPr>
              <a:defRPr/>
            </a:pPr>
            <a:fld id="{6DEA5EF7-55D3-4F1B-8A01-F86E8E2F8D44}" type="datetime3">
              <a:rPr lang="fr-FR"/>
              <a:pPr>
                <a:defRPr/>
              </a:pPr>
              <a:t>19.05.19</a:t>
            </a:fld>
            <a:endParaRPr lang="fr-FR" dirty="0"/>
          </a:p>
        </p:txBody>
      </p:sp>
    </p:spTree>
    <p:extLst>
      <p:ext uri="{BB962C8B-B14F-4D97-AF65-F5344CB8AC3E}">
        <p14:creationId xmlns:p14="http://schemas.microsoft.com/office/powerpoint/2010/main" val="25333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31401" y="1844825"/>
            <a:ext cx="7772400" cy="1470025"/>
          </a:xfrm>
        </p:spPr>
        <p:txBody>
          <a:bodyPr/>
          <a:lstStyle/>
          <a:p>
            <a:r>
              <a:rPr lang="fr-FR"/>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solidFill>
                  <a:prstClr val="black">
                    <a:tint val="75000"/>
                  </a:prstClr>
                </a:solidFill>
              </a:rPr>
              <a:pPr/>
              <a:t>‹N°›</a:t>
            </a:fld>
            <a:endParaRPr lang="fr-FR">
              <a:solidFill>
                <a:prstClr val="black">
                  <a:tint val="75000"/>
                </a:prst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601" y="6240572"/>
            <a:ext cx="2880000" cy="33811"/>
          </a:xfrm>
          <a:prstGeom prst="rect">
            <a:avLst/>
          </a:prstGeom>
        </p:spPr>
      </p:pic>
      <p:sp>
        <p:nvSpPr>
          <p:cNvPr id="3" name="Sous-titre 2"/>
          <p:cNvSpPr>
            <a:spLocks noGrp="1"/>
          </p:cNvSpPr>
          <p:nvPr>
            <p:ph type="subTitle" idx="1"/>
          </p:nvPr>
        </p:nvSpPr>
        <p:spPr>
          <a:xfrm>
            <a:off x="1115616" y="548680"/>
            <a:ext cx="64008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p>
        </p:txBody>
      </p:sp>
    </p:spTree>
    <p:extLst>
      <p:ext uri="{BB962C8B-B14F-4D97-AF65-F5344CB8AC3E}">
        <p14:creationId xmlns:p14="http://schemas.microsoft.com/office/powerpoint/2010/main" val="351558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575368"/>
          </a:xfrm>
          <a:solidFill>
            <a:schemeClr val="accent1">
              <a:lumMod val="75000"/>
            </a:schemeClr>
          </a:solidFill>
        </p:spPr>
        <p:txBody>
          <a:bodyPr/>
          <a:lstStyle>
            <a:lvl1pPr>
              <a:defRPr cap="none"/>
            </a:lvl1pPr>
          </a:lstStyle>
          <a:p>
            <a:r>
              <a:rPr lang="fr-FR" dirty="0"/>
              <a:t>Modifiez le style du titre</a:t>
            </a:r>
          </a:p>
        </p:txBody>
      </p:sp>
      <p:sp>
        <p:nvSpPr>
          <p:cNvPr id="3" name="Espace réservé du contenu 2"/>
          <p:cNvSpPr>
            <a:spLocks noGrp="1"/>
          </p:cNvSpPr>
          <p:nvPr>
            <p:ph idx="1"/>
          </p:nvPr>
        </p:nvSpPr>
        <p:spPr>
          <a:xfrm>
            <a:off x="1403650" y="1600201"/>
            <a:ext cx="7283151" cy="4525963"/>
          </a:xfrm>
        </p:spPr>
        <p:txBody>
          <a:bodyPr/>
          <a:lstStyle>
            <a:lvl1pPr marL="342900" indent="-342900">
              <a:buSzPct val="100000"/>
              <a:buFontTx/>
              <a:buBlip>
                <a:blip r:embed="rId2"/>
              </a:buBlip>
              <a:defRPr sz="2800">
                <a:solidFill>
                  <a:srgbClr val="283583"/>
                </a:solidFill>
              </a:defRPr>
            </a:lvl1pPr>
            <a:lvl2pPr marL="742950" indent="-285750">
              <a:buClr>
                <a:schemeClr val="accent2"/>
              </a:buClr>
              <a:buSzPct val="90000"/>
              <a:buFont typeface="Calibri" panose="020F0502020204030204" pitchFamily="34" charset="0"/>
              <a:buChar char="▪"/>
              <a:defRPr sz="2400"/>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18799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pPr>
              <a:defRPr/>
            </a:pPr>
            <a:fld id="{8E78583B-C6AA-4CF4-A7CD-E343B1786269}"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13803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586413" y="0"/>
            <a:ext cx="355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smtClean="0">
                <a:solidFill>
                  <a:schemeClr val="bg1"/>
                </a:solidFill>
                <a:latin typeface="Arial Black" pitchFamily="34" charset="0"/>
              </a:rPr>
              <a:t>LA VOIE TECHNOLOGIQUE</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9C857CD9-64DE-4DAA-B1F6-B63B7625A398}" type="slidenum">
              <a:rPr lang="fr-FR" altLang="fr-FR"/>
              <a:pPr/>
              <a:t>‹N°›</a:t>
            </a:fld>
            <a:endParaRPr lang="fr-FR" altLang="fr-FR"/>
          </a:p>
        </p:txBody>
      </p:sp>
    </p:spTree>
    <p:extLst>
      <p:ext uri="{BB962C8B-B14F-4D97-AF65-F5344CB8AC3E}">
        <p14:creationId xmlns:p14="http://schemas.microsoft.com/office/powerpoint/2010/main" val="403458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594100" y="-36513"/>
            <a:ext cx="554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smtClean="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94833863-A6FE-4597-97FE-21C52D1F08CB}" type="slidenum">
              <a:rPr lang="fr-FR" altLang="fr-FR"/>
              <a:pPr/>
              <a:t>‹N°›</a:t>
            </a:fld>
            <a:endParaRPr lang="fr-FR" altLang="fr-FR"/>
          </a:p>
        </p:txBody>
      </p:sp>
    </p:spTree>
    <p:extLst>
      <p:ext uri="{BB962C8B-B14F-4D97-AF65-F5344CB8AC3E}">
        <p14:creationId xmlns:p14="http://schemas.microsoft.com/office/powerpoint/2010/main" val="219429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tive texte + bullet poi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pied de page 2"/>
          <p:cNvSpPr>
            <a:spLocks noGrp="1"/>
          </p:cNvSpPr>
          <p:nvPr>
            <p:ph type="ftr" sz="quarter" idx="10"/>
          </p:nvPr>
        </p:nvSpPr>
        <p:spPr>
          <a:xfrm>
            <a:off x="0" y="5997600"/>
            <a:ext cx="9144000" cy="860400"/>
          </a:xfrm>
          <a:prstGeom prst="rect">
            <a:avLst/>
          </a:prstGeom>
        </p:spPr>
        <p:txBody>
          <a:bodyPr/>
          <a:lstStyle/>
          <a:p>
            <a:endParaRPr lang="fr-FR" dirty="0"/>
          </a:p>
        </p:txBody>
      </p:sp>
      <p:sp>
        <p:nvSpPr>
          <p:cNvPr id="12" name="Espace réservé du texte 5"/>
          <p:cNvSpPr>
            <a:spLocks noGrp="1"/>
          </p:cNvSpPr>
          <p:nvPr>
            <p:ph type="body" sz="quarter" idx="11" hasCustomPrompt="1"/>
          </p:nvPr>
        </p:nvSpPr>
        <p:spPr>
          <a:xfrm>
            <a:off x="1439863" y="981075"/>
            <a:ext cx="6249987" cy="369332"/>
          </a:xfrm>
          <a:prstGeom prst="rect">
            <a:avLst/>
          </a:prstGeom>
        </p:spPr>
        <p:txBody>
          <a:bodyPr lIns="0" tIns="0" rIns="0" bIns="0">
            <a:normAutofit/>
          </a:bodyPr>
          <a:lstStyle>
            <a:lvl1pPr>
              <a:defRPr sz="2400" b="1" i="0">
                <a:solidFill>
                  <a:srgbClr val="879AC6"/>
                </a:solidFill>
              </a:defRPr>
            </a:lvl1pPr>
          </a:lstStyle>
          <a:p>
            <a:pPr lvl="0"/>
            <a:r>
              <a:rPr lang="fr-FR" dirty="0" smtClean="0"/>
              <a:t>Cliquez et modifiez le sous-titre</a:t>
            </a:r>
            <a:endParaRPr lang="fr-FR" dirty="0"/>
          </a:p>
        </p:txBody>
      </p:sp>
      <p:sp>
        <p:nvSpPr>
          <p:cNvPr id="13" name="Espace réservé du texte 10"/>
          <p:cNvSpPr>
            <a:spLocks noGrp="1"/>
          </p:cNvSpPr>
          <p:nvPr>
            <p:ph type="body" sz="quarter" idx="12" hasCustomPrompt="1"/>
          </p:nvPr>
        </p:nvSpPr>
        <p:spPr>
          <a:xfrm>
            <a:off x="1439863" y="2077020"/>
            <a:ext cx="6249987" cy="215444"/>
          </a:xfrm>
          <a:prstGeom prst="rect">
            <a:avLst/>
          </a:prstGeom>
        </p:spPr>
        <p:txBody>
          <a:bodyPr lIns="0" tIns="0" rIns="0" bIns="0">
            <a:spAutoFit/>
          </a:bodyPr>
          <a:lstStyle>
            <a:lvl1pPr>
              <a:defRPr sz="1400" b="1" i="0">
                <a:solidFill>
                  <a:schemeClr val="tx1"/>
                </a:solidFill>
              </a:defRPr>
            </a:lvl1pPr>
          </a:lstStyle>
          <a:p>
            <a:pPr lvl="0"/>
            <a:r>
              <a:rPr lang="fr-FR" dirty="0" smtClean="0"/>
              <a:t>Cliquez et modifiez le texte introduction</a:t>
            </a:r>
            <a:endParaRPr lang="fr-FR" dirty="0"/>
          </a:p>
        </p:txBody>
      </p:sp>
      <p:sp>
        <p:nvSpPr>
          <p:cNvPr id="14" name="Espace réservé du texte 3"/>
          <p:cNvSpPr>
            <a:spLocks noGrp="1"/>
          </p:cNvSpPr>
          <p:nvPr>
            <p:ph type="body" sz="quarter" idx="16" hasCustomPrompt="1"/>
          </p:nvPr>
        </p:nvSpPr>
        <p:spPr>
          <a:xfrm>
            <a:off x="525463" y="608443"/>
            <a:ext cx="554537" cy="369332"/>
          </a:xfrm>
          <a:prstGeom prst="rect">
            <a:avLst/>
          </a:prstGeom>
        </p:spPr>
        <p:txBody>
          <a:bodyPr vert="horz" lIns="0" tIns="0" rIns="0" bIns="0" anchor="ctr" anchorCtr="0">
            <a:spAutoFit/>
          </a:bodyPr>
          <a:lstStyle>
            <a:lvl1pPr algn="ctr">
              <a:defRPr sz="2400" b="1" i="0">
                <a:solidFill>
                  <a:schemeClr val="bg1"/>
                </a:solidFill>
              </a:defRPr>
            </a:lvl1pPr>
          </a:lstStyle>
          <a:p>
            <a:pPr lvl="0"/>
            <a:r>
              <a:rPr lang="fr-FR" dirty="0" smtClean="0"/>
              <a:t>1</a:t>
            </a:r>
            <a:endParaRPr lang="fr-FR" dirty="0"/>
          </a:p>
        </p:txBody>
      </p:sp>
      <p:sp>
        <p:nvSpPr>
          <p:cNvPr id="36" name="Espace réservé du texte 35"/>
          <p:cNvSpPr>
            <a:spLocks noGrp="1"/>
          </p:cNvSpPr>
          <p:nvPr>
            <p:ph type="body" sz="quarter" idx="19" hasCustomPrompt="1"/>
          </p:nvPr>
        </p:nvSpPr>
        <p:spPr>
          <a:xfrm>
            <a:off x="1439863" y="2414588"/>
            <a:ext cx="6249987" cy="3328987"/>
          </a:xfrm>
        </p:spPr>
        <p:txBody>
          <a:bodyPr lIns="0" tIns="0" rIns="0" bIns="0"/>
          <a:lstStyle>
            <a:lvl1pPr marL="171450" indent="-171450">
              <a:buClr>
                <a:schemeClr val="tx1"/>
              </a:buClr>
              <a:buSzPct val="100000"/>
              <a:buFontTx/>
              <a:buBlip>
                <a:blip r:embed="rId2"/>
              </a:buBlip>
              <a:defRPr/>
            </a:lvl1pPr>
            <a:lvl2pPr marL="360000" indent="-180000">
              <a:buSzPct val="100000"/>
              <a:buFontTx/>
              <a:buBlip>
                <a:blip r:embed="rId3"/>
              </a:buBlip>
              <a:defRPr/>
            </a:lvl2pPr>
            <a:lvl3pPr marL="540000" indent="-180000">
              <a:buSzPct val="100000"/>
              <a:buFontTx/>
              <a:buBlip>
                <a:blip r:embed="rId4"/>
              </a:buBlip>
              <a:defRPr/>
            </a:lvl3pPr>
            <a:lvl4pPr marL="720000" indent="-180000">
              <a:buClr>
                <a:schemeClr val="tx1"/>
              </a:buClr>
              <a:buSzPct val="100000"/>
              <a:buFont typeface="Lucida Grande"/>
              <a:buChar char="-"/>
              <a:defRPr/>
            </a:lvl4pPr>
            <a:lvl5pPr marL="1080000" indent="-180000">
              <a:defRPr sz="1200"/>
            </a:lvl5pPr>
          </a:lstStyle>
          <a:p>
            <a:pPr lvl="0"/>
            <a:r>
              <a:rPr lang="fr-FR" dirty="0" smtClean="0"/>
              <a:t>Cliquez et 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0185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tive texte + bullet point">
    <p:spTree>
      <p:nvGrpSpPr>
        <p:cNvPr id="1" name=""/>
        <p:cNvGrpSpPr/>
        <p:nvPr/>
      </p:nvGrpSpPr>
      <p:grpSpPr>
        <a:xfrm>
          <a:off x="0" y="0"/>
          <a:ext cx="0" cy="0"/>
          <a:chOff x="0" y="0"/>
          <a:chExt cx="0" cy="0"/>
        </a:xfrm>
      </p:grpSpPr>
      <p:sp>
        <p:nvSpPr>
          <p:cNvPr id="7" name="Rectangle 6"/>
          <p:cNvSpPr/>
          <p:nvPr userDrawn="1"/>
        </p:nvSpPr>
        <p:spPr>
          <a:xfrm>
            <a:off x="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8" name="Rectangle 7"/>
          <p:cNvSpPr/>
          <p:nvPr userDrawn="1"/>
        </p:nvSpPr>
        <p:spPr>
          <a:xfrm>
            <a:off x="8070850" y="2076450"/>
            <a:ext cx="1079500" cy="180975"/>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fr-FR"/>
          </a:p>
        </p:txBody>
      </p:sp>
      <p:sp>
        <p:nvSpPr>
          <p:cNvPr id="2" name="Titre 1"/>
          <p:cNvSpPr>
            <a:spLocks noGrp="1"/>
          </p:cNvSpPr>
          <p:nvPr>
            <p:ph type="title"/>
          </p:nvPr>
        </p:nvSpPr>
        <p:spPr/>
        <p:txBody>
          <a:bodyPr/>
          <a:lstStyle/>
          <a:p>
            <a:r>
              <a:rPr lang="fr-FR" dirty="0"/>
              <a:t>Cliquez et modifiez le titre</a:t>
            </a:r>
          </a:p>
        </p:txBody>
      </p:sp>
      <p:sp>
        <p:nvSpPr>
          <p:cNvPr id="12" name="Espace réservé du texte 5"/>
          <p:cNvSpPr>
            <a:spLocks noGrp="1"/>
          </p:cNvSpPr>
          <p:nvPr>
            <p:ph type="body" sz="quarter" idx="11"/>
          </p:nvPr>
        </p:nvSpPr>
        <p:spPr>
          <a:xfrm>
            <a:off x="1439863" y="981075"/>
            <a:ext cx="6249987" cy="369332"/>
          </a:xfrm>
          <a:prstGeom prst="rect">
            <a:avLst/>
          </a:prstGeom>
        </p:spPr>
        <p:txBody>
          <a:bodyPr lIns="0" tIns="0" rIns="0" bIns="0">
            <a:normAutofit/>
          </a:bodyPr>
          <a:lstStyle>
            <a:lvl1pPr>
              <a:defRPr sz="2400" b="1" i="0">
                <a:solidFill>
                  <a:srgbClr val="879AC6"/>
                </a:solidFill>
              </a:defRPr>
            </a:lvl1pPr>
          </a:lstStyle>
          <a:p>
            <a:pPr lvl="0"/>
            <a:r>
              <a:rPr lang="fr-FR"/>
              <a:t>Modifiez les styles du texte du masque</a:t>
            </a:r>
          </a:p>
        </p:txBody>
      </p:sp>
      <p:sp>
        <p:nvSpPr>
          <p:cNvPr id="13" name="Espace réservé du texte 10"/>
          <p:cNvSpPr>
            <a:spLocks noGrp="1"/>
          </p:cNvSpPr>
          <p:nvPr>
            <p:ph type="body" sz="quarter" idx="12"/>
          </p:nvPr>
        </p:nvSpPr>
        <p:spPr>
          <a:xfrm>
            <a:off x="1439863" y="2077020"/>
            <a:ext cx="6249987" cy="215444"/>
          </a:xfrm>
          <a:prstGeom prst="rect">
            <a:avLst/>
          </a:prstGeom>
        </p:spPr>
        <p:txBody>
          <a:bodyPr lIns="0" tIns="0" rIns="0" bIns="0">
            <a:spAutoFit/>
          </a:bodyPr>
          <a:lstStyle>
            <a:lvl1pPr>
              <a:defRPr sz="1400" b="1" i="0">
                <a:solidFill>
                  <a:schemeClr val="tx1"/>
                </a:solidFill>
              </a:defRPr>
            </a:lvl1pPr>
          </a:lstStyle>
          <a:p>
            <a:pPr lvl="0"/>
            <a:r>
              <a:rPr lang="fr-FR"/>
              <a:t>Modifiez les styles du texte du masque</a:t>
            </a:r>
          </a:p>
        </p:txBody>
      </p:sp>
      <p:sp>
        <p:nvSpPr>
          <p:cNvPr id="14" name="Espace réservé du texte 3"/>
          <p:cNvSpPr>
            <a:spLocks noGrp="1"/>
          </p:cNvSpPr>
          <p:nvPr>
            <p:ph type="body" sz="quarter" idx="16"/>
          </p:nvPr>
        </p:nvSpPr>
        <p:spPr>
          <a:xfrm>
            <a:off x="525463" y="608443"/>
            <a:ext cx="554537" cy="369332"/>
          </a:xfrm>
          <a:prstGeom prst="rect">
            <a:avLst/>
          </a:prstGeom>
        </p:spPr>
        <p:txBody>
          <a:bodyPr lIns="0" tIns="0" rIns="0" bIns="0" anchor="ctr">
            <a:spAutoFit/>
          </a:bodyPr>
          <a:lstStyle>
            <a:lvl1pPr algn="ctr">
              <a:defRPr sz="2400" b="1" i="0">
                <a:solidFill>
                  <a:schemeClr val="bg1"/>
                </a:solidFill>
              </a:defRPr>
            </a:lvl1pPr>
          </a:lstStyle>
          <a:p>
            <a:pPr lvl="0"/>
            <a:r>
              <a:rPr lang="fr-FR"/>
              <a:t>Modifiez les styles du texte du masque</a:t>
            </a:r>
          </a:p>
        </p:txBody>
      </p:sp>
      <p:sp>
        <p:nvSpPr>
          <p:cNvPr id="36" name="Espace réservé du texte 35"/>
          <p:cNvSpPr>
            <a:spLocks noGrp="1"/>
          </p:cNvSpPr>
          <p:nvPr>
            <p:ph type="body" sz="quarter" idx="19"/>
          </p:nvPr>
        </p:nvSpPr>
        <p:spPr>
          <a:xfrm>
            <a:off x="1439863" y="2414588"/>
            <a:ext cx="6249987" cy="3328987"/>
          </a:xfrm>
        </p:spPr>
        <p:txBody>
          <a:bodyPr lIns="0" tIns="0" rIns="0" bIns="0"/>
          <a:lstStyle>
            <a:lvl1pPr marL="171450" indent="-171450">
              <a:buClr>
                <a:schemeClr val="tx1"/>
              </a:buClr>
              <a:buSzPct val="100000"/>
              <a:buFontTx/>
              <a:buBlip>
                <a:blip r:embed="rId2"/>
              </a:buBlip>
              <a:defRPr/>
            </a:lvl1pPr>
            <a:lvl2pPr marL="360000" indent="-180000">
              <a:buSzPct val="100000"/>
              <a:buFontTx/>
              <a:buBlip>
                <a:blip r:embed="rId3"/>
              </a:buBlip>
              <a:defRPr/>
            </a:lvl2pPr>
            <a:lvl3pPr marL="540000" indent="-180000">
              <a:buSzPct val="100000"/>
              <a:buFontTx/>
              <a:buBlip>
                <a:blip r:embed="rId4"/>
              </a:buBlip>
              <a:defRPr/>
            </a:lvl3pPr>
            <a:lvl4pPr marL="720000" indent="-180000">
              <a:buClr>
                <a:schemeClr val="tx1"/>
              </a:buClr>
              <a:buSzPct val="100000"/>
              <a:buFont typeface="Lucida Grande"/>
              <a:buChar char="-"/>
              <a:defRPr/>
            </a:lvl4pPr>
            <a:lvl5pPr marL="1080000" indent="-180000">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pied de page 2"/>
          <p:cNvSpPr>
            <a:spLocks noGrp="1"/>
          </p:cNvSpPr>
          <p:nvPr>
            <p:ph type="ftr" sz="quarter" idx="20"/>
          </p:nvPr>
        </p:nvSpPr>
        <p:spPr>
          <a:xfrm>
            <a:off x="0" y="5997575"/>
            <a:ext cx="9144000" cy="860425"/>
          </a:xfrm>
        </p:spPr>
        <p:txBody>
          <a:bodyPr/>
          <a:lstStyle>
            <a:lvl1pPr>
              <a:defRPr/>
            </a:lvl1pPr>
          </a:lstStyle>
          <a:p>
            <a:pPr>
              <a:defRPr/>
            </a:pPr>
            <a:endParaRPr lang="fr-FR"/>
          </a:p>
        </p:txBody>
      </p:sp>
    </p:spTree>
    <p:extLst>
      <p:ext uri="{BB962C8B-B14F-4D97-AF65-F5344CB8AC3E}">
        <p14:creationId xmlns:p14="http://schemas.microsoft.com/office/powerpoint/2010/main" val="63217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image" Target="../media/image10.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0" tIns="0" rIns="0" bIns="0" rtlCol="0" anchor="t" anchorCtr="0">
            <a:normAutofit/>
          </a:bodyPr>
          <a:lstStyle/>
          <a:p>
            <a:r>
              <a:rPr lang="fr-FR" dirty="0"/>
              <a:t>Cliquez et modifiez le titre</a:t>
            </a:r>
          </a:p>
        </p:txBody>
      </p:sp>
      <p:sp>
        <p:nvSpPr>
          <p:cNvPr id="1027" name="Espace réservé du texte 2"/>
          <p:cNvSpPr>
            <a:spLocks noGrp="1"/>
          </p:cNvSpPr>
          <p:nvPr>
            <p:ph type="body" idx="1"/>
          </p:nvPr>
        </p:nvSpPr>
        <p:spPr bwMode="auto">
          <a:xfrm>
            <a:off x="457200" y="1571625"/>
            <a:ext cx="8229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et modifiez les styles du texte du masque</a:t>
            </a:r>
          </a:p>
        </p:txBody>
      </p:sp>
      <p:sp>
        <p:nvSpPr>
          <p:cNvPr id="4" name="Espace réservé de la date 3"/>
          <p:cNvSpPr>
            <a:spLocks noGrp="1"/>
          </p:cNvSpPr>
          <p:nvPr>
            <p:ph type="dt" sz="half" idx="2"/>
          </p:nvPr>
        </p:nvSpPr>
        <p:spPr>
          <a:xfrm>
            <a:off x="457200" y="4086225"/>
            <a:ext cx="2133600" cy="365125"/>
          </a:xfrm>
          <a:prstGeom prst="rect">
            <a:avLst/>
          </a:prstGeom>
        </p:spPr>
        <p:txBody>
          <a:bodyPr vert="horz" lIns="0" tIns="0" rIns="0" bIns="0" rtlCol="0" anchor="t" anchorCtr="0"/>
          <a:lstStyle>
            <a:lvl1pPr algn="l" eaLnBrk="1" fontAlgn="auto" hangingPunct="1">
              <a:spcBef>
                <a:spcPts val="0"/>
              </a:spcBef>
              <a:spcAft>
                <a:spcPts val="0"/>
              </a:spcAft>
              <a:defRPr sz="1800" b="1" i="0">
                <a:solidFill>
                  <a:schemeClr val="bg1"/>
                </a:solidFill>
                <a:latin typeface="Arial Narrow"/>
              </a:defRPr>
            </a:lvl1pPr>
          </a:lstStyle>
          <a:p>
            <a:pPr>
              <a:defRPr/>
            </a:pPr>
            <a:fld id="{2DD5F945-59B0-4FB5-8E3C-5E804589B1E7}" type="datetime3">
              <a:rPr lang="fr-FR"/>
              <a:pPr>
                <a:defRPr/>
              </a:pPr>
              <a:t>19.05.19</a:t>
            </a:fld>
            <a:endParaRPr lang="fr-FR" dirty="0"/>
          </a:p>
        </p:txBody>
      </p:sp>
      <p:sp>
        <p:nvSpPr>
          <p:cNvPr id="5" name="Espace réservé du pied de page 4"/>
          <p:cNvSpPr>
            <a:spLocks noGrp="1"/>
          </p:cNvSpPr>
          <p:nvPr>
            <p:ph type="ftr" sz="quarter" idx="3"/>
          </p:nvPr>
        </p:nvSpPr>
        <p:spPr>
          <a:xfrm>
            <a:off x="0" y="5715000"/>
            <a:ext cx="9144000" cy="11430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grpSp>
        <p:nvGrpSpPr>
          <p:cNvPr id="1030" name="Groupe 6"/>
          <p:cNvGrpSpPr>
            <a:grpSpLocks/>
          </p:cNvGrpSpPr>
          <p:nvPr userDrawn="1"/>
        </p:nvGrpSpPr>
        <p:grpSpPr bwMode="auto">
          <a:xfrm>
            <a:off x="0" y="5824538"/>
            <a:ext cx="9144000" cy="1046162"/>
            <a:chOff x="0" y="5824537"/>
            <a:chExt cx="9144000" cy="1046162"/>
          </a:xfrm>
        </p:grpSpPr>
        <p:pic>
          <p:nvPicPr>
            <p:cNvPr id="1031" name="Image 5" descr="couverture_pied-de-page_V3.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5824537"/>
              <a:ext cx="91440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5"/>
            <p:cNvPicPr>
              <a:picLocks noChangeAspect="1"/>
            </p:cNvPicPr>
            <p:nvPr userDrawn="1"/>
          </p:nvPicPr>
          <p:blipFill>
            <a:blip r:embed="rId12">
              <a:extLst>
                <a:ext uri="{28A0092B-C50C-407E-A947-70E740481C1C}">
                  <a14:useLocalDpi xmlns:a14="http://schemas.microsoft.com/office/drawing/2010/main" val="0"/>
                </a:ext>
              </a:extLst>
            </a:blip>
            <a:srcRect t="6215" b="2"/>
            <a:stretch>
              <a:fillRect/>
            </a:stretch>
          </p:blipFill>
          <p:spPr bwMode="auto">
            <a:xfrm>
              <a:off x="655030" y="5841242"/>
              <a:ext cx="951501" cy="102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6" r:id="rId3"/>
    <p:sldLayoutId id="2147483727" r:id="rId4"/>
    <p:sldLayoutId id="2147483728" r:id="rId5"/>
    <p:sldLayoutId id="2147483734" r:id="rId6"/>
    <p:sldLayoutId id="2147483735" r:id="rId7"/>
    <p:sldLayoutId id="2147483736" r:id="rId8"/>
  </p:sldLayoutIdLst>
  <p:hf sldNum="0" hdr="0" ftr="0"/>
  <p:txStyles>
    <p:titleStyle>
      <a:lvl1pPr algn="l" defTabSz="457200" rtl="0" eaLnBrk="0" fontAlgn="base" hangingPunct="0">
        <a:spcBef>
          <a:spcPct val="0"/>
        </a:spcBef>
        <a:spcAft>
          <a:spcPct val="0"/>
        </a:spcAft>
        <a:defRPr sz="3600" b="1" kern="1200" cap="all">
          <a:solidFill>
            <a:schemeClr val="bg1"/>
          </a:solidFill>
          <a:latin typeface="Arial Narrow"/>
          <a:ea typeface="+mj-ea"/>
          <a:cs typeface="+mj-cs"/>
        </a:defRPr>
      </a:lvl1pPr>
      <a:lvl2pPr algn="l" defTabSz="457200" rtl="0" eaLnBrk="0" fontAlgn="base" hangingPunct="0">
        <a:spcBef>
          <a:spcPct val="0"/>
        </a:spcBef>
        <a:spcAft>
          <a:spcPct val="0"/>
        </a:spcAft>
        <a:defRPr sz="3600" b="1">
          <a:solidFill>
            <a:schemeClr val="bg1"/>
          </a:solidFill>
          <a:latin typeface="Arial Narrow" panose="020B0606020202030204" pitchFamily="34" charset="0"/>
        </a:defRPr>
      </a:lvl2pPr>
      <a:lvl3pPr algn="l" defTabSz="457200" rtl="0" eaLnBrk="0" fontAlgn="base" hangingPunct="0">
        <a:spcBef>
          <a:spcPct val="0"/>
        </a:spcBef>
        <a:spcAft>
          <a:spcPct val="0"/>
        </a:spcAft>
        <a:defRPr sz="3600" b="1">
          <a:solidFill>
            <a:schemeClr val="bg1"/>
          </a:solidFill>
          <a:latin typeface="Arial Narrow" panose="020B0606020202030204" pitchFamily="34" charset="0"/>
        </a:defRPr>
      </a:lvl3pPr>
      <a:lvl4pPr algn="l" defTabSz="457200" rtl="0" eaLnBrk="0" fontAlgn="base" hangingPunct="0">
        <a:spcBef>
          <a:spcPct val="0"/>
        </a:spcBef>
        <a:spcAft>
          <a:spcPct val="0"/>
        </a:spcAft>
        <a:defRPr sz="3600" b="1">
          <a:solidFill>
            <a:schemeClr val="bg1"/>
          </a:solidFill>
          <a:latin typeface="Arial Narrow" panose="020B0606020202030204" pitchFamily="34" charset="0"/>
        </a:defRPr>
      </a:lvl4pPr>
      <a:lvl5pPr algn="l" defTabSz="457200" rtl="0" eaLnBrk="0" fontAlgn="base" hangingPunct="0">
        <a:spcBef>
          <a:spcPct val="0"/>
        </a:spcBef>
        <a:spcAft>
          <a:spcPct val="0"/>
        </a:spcAft>
        <a:defRPr sz="3600" b="1">
          <a:solidFill>
            <a:schemeClr val="bg1"/>
          </a:solidFill>
          <a:latin typeface="Arial Narrow" panose="020B0606020202030204" pitchFamily="34" charset="0"/>
        </a:defRPr>
      </a:lvl5pPr>
      <a:lvl6pPr marL="457200" algn="l" defTabSz="457200" rtl="0" fontAlgn="base">
        <a:spcBef>
          <a:spcPct val="0"/>
        </a:spcBef>
        <a:spcAft>
          <a:spcPct val="0"/>
        </a:spcAft>
        <a:defRPr sz="3600" b="1">
          <a:solidFill>
            <a:schemeClr val="bg1"/>
          </a:solidFill>
          <a:latin typeface="Arial Narrow" panose="020B0606020202030204" pitchFamily="34" charset="0"/>
        </a:defRPr>
      </a:lvl6pPr>
      <a:lvl7pPr marL="914400" algn="l" defTabSz="457200" rtl="0" fontAlgn="base">
        <a:spcBef>
          <a:spcPct val="0"/>
        </a:spcBef>
        <a:spcAft>
          <a:spcPct val="0"/>
        </a:spcAft>
        <a:defRPr sz="3600" b="1">
          <a:solidFill>
            <a:schemeClr val="bg1"/>
          </a:solidFill>
          <a:latin typeface="Arial Narrow" panose="020B0606020202030204" pitchFamily="34" charset="0"/>
        </a:defRPr>
      </a:lvl7pPr>
      <a:lvl8pPr marL="1371600" algn="l" defTabSz="457200" rtl="0" fontAlgn="base">
        <a:spcBef>
          <a:spcPct val="0"/>
        </a:spcBef>
        <a:spcAft>
          <a:spcPct val="0"/>
        </a:spcAft>
        <a:defRPr sz="3600" b="1">
          <a:solidFill>
            <a:schemeClr val="bg1"/>
          </a:solidFill>
          <a:latin typeface="Arial Narrow" panose="020B0606020202030204" pitchFamily="34" charset="0"/>
        </a:defRPr>
      </a:lvl8pPr>
      <a:lvl9pPr marL="1828800" algn="l" defTabSz="457200" rtl="0" fontAlgn="base">
        <a:spcBef>
          <a:spcPct val="0"/>
        </a:spcBef>
        <a:spcAft>
          <a:spcPct val="0"/>
        </a:spcAft>
        <a:defRPr sz="3600" b="1">
          <a:solidFill>
            <a:schemeClr val="bg1"/>
          </a:solidFill>
          <a:latin typeface="Arial Narrow" panose="020B0606020202030204" pitchFamily="34" charset="0"/>
        </a:defRPr>
      </a:lvl9pPr>
    </p:titleStyle>
    <p:bodyStyle>
      <a:lvl1pPr algn="l" defTabSz="457200" rtl="0" eaLnBrk="0" fontAlgn="base" hangingPunct="0">
        <a:spcBef>
          <a:spcPct val="20000"/>
        </a:spcBef>
        <a:spcAft>
          <a:spcPct val="0"/>
        </a:spcAft>
        <a:defRPr sz="2400" b="1" kern="1200">
          <a:solidFill>
            <a:schemeClr val="bg1"/>
          </a:solidFill>
          <a:latin typeface="Arial Narrow"/>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9863" y="539750"/>
            <a:ext cx="6249987" cy="369888"/>
          </a:xfrm>
          <a:prstGeom prst="rect">
            <a:avLst/>
          </a:prstGeom>
        </p:spPr>
        <p:txBody>
          <a:bodyPr vert="horz" wrap="square" lIns="0" tIns="0" rIns="0" bIns="0" rtlCol="0" anchor="ctr">
            <a:spAutoFit/>
          </a:bodyPr>
          <a:lstStyle/>
          <a:p>
            <a:r>
              <a:rPr lang="fr-FR" dirty="0"/>
              <a:t>Cliquez et modifiez le titre</a:t>
            </a:r>
          </a:p>
        </p:txBody>
      </p:sp>
      <p:sp>
        <p:nvSpPr>
          <p:cNvPr id="12" name="Ellipse 11"/>
          <p:cNvSpPr/>
          <p:nvPr/>
        </p:nvSpPr>
        <p:spPr>
          <a:xfrm>
            <a:off x="539750" y="539750"/>
            <a:ext cx="539750" cy="539750"/>
          </a:xfrm>
          <a:prstGeom prst="ellipse">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a:p>
        </p:txBody>
      </p:sp>
      <p:sp>
        <p:nvSpPr>
          <p:cNvPr id="4" name="Espace réservé du pied de page 3"/>
          <p:cNvSpPr>
            <a:spLocks noGrp="1"/>
          </p:cNvSpPr>
          <p:nvPr>
            <p:ph type="ftr" sz="quarter" idx="3"/>
          </p:nvPr>
        </p:nvSpPr>
        <p:spPr>
          <a:xfrm>
            <a:off x="-7938" y="5767388"/>
            <a:ext cx="9151938" cy="10906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205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et 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pic>
        <p:nvPicPr>
          <p:cNvPr id="2054" name="Image 4" descr="page courante_pied-de-page_V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9991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063" y="59436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32" r:id="rId4"/>
    <p:sldLayoutId id="2147483737" r:id="rId5"/>
  </p:sldLayoutIdLst>
  <p:hf sldNum="0" hdr="0" ftr="0"/>
  <p:txStyles>
    <p:titleStyle>
      <a:lvl1pPr algn="l" defTabSz="457200" rtl="0" eaLnBrk="0" fontAlgn="base" hangingPunct="0">
        <a:spcBef>
          <a:spcPct val="0"/>
        </a:spcBef>
        <a:spcAft>
          <a:spcPct val="0"/>
        </a:spcAft>
        <a:defRPr sz="2400" b="1" kern="1200" cap="all">
          <a:solidFill>
            <a:srgbClr val="283583"/>
          </a:solidFill>
          <a:latin typeface="Arial Narrow"/>
          <a:ea typeface="+mj-ea"/>
          <a:cs typeface="+mj-cs"/>
        </a:defRPr>
      </a:lvl1pPr>
      <a:lvl2pPr algn="l" defTabSz="457200" rtl="0" eaLnBrk="0" fontAlgn="base" hangingPunct="0">
        <a:spcBef>
          <a:spcPct val="0"/>
        </a:spcBef>
        <a:spcAft>
          <a:spcPct val="0"/>
        </a:spcAft>
        <a:defRPr sz="2400" b="1">
          <a:solidFill>
            <a:srgbClr val="283583"/>
          </a:solidFill>
          <a:latin typeface="Arial Narrow" panose="020B0606020202030204" pitchFamily="34" charset="0"/>
        </a:defRPr>
      </a:lvl2pPr>
      <a:lvl3pPr algn="l" defTabSz="457200" rtl="0" eaLnBrk="0" fontAlgn="base" hangingPunct="0">
        <a:spcBef>
          <a:spcPct val="0"/>
        </a:spcBef>
        <a:spcAft>
          <a:spcPct val="0"/>
        </a:spcAft>
        <a:defRPr sz="2400" b="1">
          <a:solidFill>
            <a:srgbClr val="283583"/>
          </a:solidFill>
          <a:latin typeface="Arial Narrow" panose="020B0606020202030204" pitchFamily="34" charset="0"/>
        </a:defRPr>
      </a:lvl3pPr>
      <a:lvl4pPr algn="l" defTabSz="457200" rtl="0" eaLnBrk="0" fontAlgn="base" hangingPunct="0">
        <a:spcBef>
          <a:spcPct val="0"/>
        </a:spcBef>
        <a:spcAft>
          <a:spcPct val="0"/>
        </a:spcAft>
        <a:defRPr sz="2400" b="1">
          <a:solidFill>
            <a:srgbClr val="283583"/>
          </a:solidFill>
          <a:latin typeface="Arial Narrow" panose="020B0606020202030204" pitchFamily="34" charset="0"/>
        </a:defRPr>
      </a:lvl4pPr>
      <a:lvl5pPr algn="l" defTabSz="457200" rtl="0" eaLnBrk="0" fontAlgn="base" hangingPunct="0">
        <a:spcBef>
          <a:spcPct val="0"/>
        </a:spcBef>
        <a:spcAft>
          <a:spcPct val="0"/>
        </a:spcAft>
        <a:defRPr sz="2400" b="1">
          <a:solidFill>
            <a:srgbClr val="283583"/>
          </a:solidFill>
          <a:latin typeface="Arial Narrow" panose="020B0606020202030204" pitchFamily="34" charset="0"/>
        </a:defRPr>
      </a:lvl5pPr>
      <a:lvl6pPr marL="457200" algn="l" defTabSz="457200" rtl="0" fontAlgn="base">
        <a:spcBef>
          <a:spcPct val="0"/>
        </a:spcBef>
        <a:spcAft>
          <a:spcPct val="0"/>
        </a:spcAft>
        <a:defRPr sz="2400" b="1">
          <a:solidFill>
            <a:srgbClr val="283583"/>
          </a:solidFill>
          <a:latin typeface="Arial Narrow" panose="020B0606020202030204" pitchFamily="34" charset="0"/>
        </a:defRPr>
      </a:lvl6pPr>
      <a:lvl7pPr marL="914400" algn="l" defTabSz="457200" rtl="0" fontAlgn="base">
        <a:spcBef>
          <a:spcPct val="0"/>
        </a:spcBef>
        <a:spcAft>
          <a:spcPct val="0"/>
        </a:spcAft>
        <a:defRPr sz="2400" b="1">
          <a:solidFill>
            <a:srgbClr val="283583"/>
          </a:solidFill>
          <a:latin typeface="Arial Narrow" panose="020B0606020202030204" pitchFamily="34" charset="0"/>
        </a:defRPr>
      </a:lvl7pPr>
      <a:lvl8pPr marL="1371600" algn="l" defTabSz="457200" rtl="0" fontAlgn="base">
        <a:spcBef>
          <a:spcPct val="0"/>
        </a:spcBef>
        <a:spcAft>
          <a:spcPct val="0"/>
        </a:spcAft>
        <a:defRPr sz="2400" b="1">
          <a:solidFill>
            <a:srgbClr val="283583"/>
          </a:solidFill>
          <a:latin typeface="Arial Narrow" panose="020B0606020202030204" pitchFamily="34" charset="0"/>
        </a:defRPr>
      </a:lvl8pPr>
      <a:lvl9pPr marL="1828800" algn="l" defTabSz="457200" rtl="0" fontAlgn="base">
        <a:spcBef>
          <a:spcPct val="0"/>
        </a:spcBef>
        <a:spcAft>
          <a:spcPct val="0"/>
        </a:spcAft>
        <a:defRPr sz="2400" b="1">
          <a:solidFill>
            <a:srgbClr val="283583"/>
          </a:solidFill>
          <a:latin typeface="Arial Narrow" panose="020B0606020202030204" pitchFamily="34" charset="0"/>
        </a:defRPr>
      </a:lvl9pPr>
    </p:titleStyle>
    <p:bodyStyle>
      <a:lvl1pPr algn="l" defTabSz="457200" rtl="0" eaLnBrk="0" fontAlgn="base" hangingPunct="0">
        <a:spcBef>
          <a:spcPct val="0"/>
        </a:spcBef>
        <a:spcAft>
          <a:spcPct val="0"/>
        </a:spcAft>
        <a:defRPr sz="1200" kern="1200">
          <a:solidFill>
            <a:schemeClr val="tx1"/>
          </a:solidFill>
          <a:latin typeface="Arial Narrow"/>
          <a:ea typeface="+mn-ea"/>
          <a:cs typeface="+mn-cs"/>
        </a:defRPr>
      </a:lvl1pPr>
      <a:lvl2pPr indent="-179388" algn="l" defTabSz="457200" rtl="0" eaLnBrk="0" fontAlgn="base" hangingPunct="0">
        <a:spcBef>
          <a:spcPct val="0"/>
        </a:spcBef>
        <a:spcAft>
          <a:spcPct val="0"/>
        </a:spcAft>
        <a:buClr>
          <a:srgbClr val="283583"/>
        </a:buClr>
        <a:buSzPct val="100000"/>
        <a:buBlip>
          <a:blip r:embed="rId9"/>
        </a:buBlip>
        <a:defRPr sz="1200" kern="1200">
          <a:solidFill>
            <a:schemeClr val="tx1"/>
          </a:solidFill>
          <a:latin typeface="Arial Narrow"/>
          <a:ea typeface="+mn-ea"/>
          <a:cs typeface="+mn-cs"/>
        </a:defRPr>
      </a:lvl2pPr>
      <a:lvl3pPr marL="539750" indent="-179388" algn="l" defTabSz="457200" rtl="0" eaLnBrk="0" fontAlgn="base" hangingPunct="0">
        <a:spcBef>
          <a:spcPct val="0"/>
        </a:spcBef>
        <a:spcAft>
          <a:spcPct val="0"/>
        </a:spcAft>
        <a:buClr>
          <a:srgbClr val="4E75B0"/>
        </a:buClr>
        <a:buSzPct val="100000"/>
        <a:buBlip>
          <a:blip r:embed="rId10"/>
        </a:buBlip>
        <a:defRPr sz="1200" kern="1200">
          <a:solidFill>
            <a:schemeClr val="tx1"/>
          </a:solidFill>
          <a:latin typeface="Arial Narrow"/>
          <a:ea typeface="+mn-ea"/>
          <a:cs typeface="+mn-cs"/>
        </a:defRPr>
      </a:lvl3pPr>
      <a:lvl4pPr marL="1079500" indent="-228600" algn="l" defTabSz="457200" rtl="0" eaLnBrk="0" fontAlgn="base" hangingPunct="0">
        <a:spcBef>
          <a:spcPct val="0"/>
        </a:spcBef>
        <a:spcAft>
          <a:spcPct val="0"/>
        </a:spcAft>
        <a:buClr>
          <a:srgbClr val="879AC6"/>
        </a:buClr>
        <a:buSzPct val="200000"/>
        <a:buFont typeface="Arial" panose="020B0604020202020204" pitchFamily="34" charset="0"/>
        <a:buChar char="•"/>
        <a:defRPr sz="1200" kern="1200">
          <a:solidFill>
            <a:schemeClr val="tx1"/>
          </a:solidFill>
          <a:latin typeface="Arial Narrow"/>
          <a:ea typeface="+mn-ea"/>
          <a:cs typeface="+mn-cs"/>
        </a:defRPr>
      </a:lvl4pPr>
      <a:lvl5pPr marL="2057400" indent="-228600" algn="l" defTabSz="457200" rtl="0" eaLnBrk="0" fontAlgn="base" hangingPunct="0">
        <a:spcBef>
          <a:spcPct val="0"/>
        </a:spcBef>
        <a:spcAft>
          <a:spcPct val="0"/>
        </a:spcAft>
        <a:buFont typeface="Lucida Grande"/>
        <a:buChar char="-"/>
        <a:defRPr sz="1400" kern="1200">
          <a:solidFill>
            <a:schemeClr val="tx1"/>
          </a:solidFill>
          <a:latin typeface="Arial Narrow"/>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9792" y="980729"/>
            <a:ext cx="6120680" cy="1470025"/>
          </a:xfrm>
        </p:spPr>
        <p:txBody>
          <a:bodyPr>
            <a:noAutofit/>
          </a:bodyPr>
          <a:lstStyle/>
          <a:p>
            <a:pPr lvl="0">
              <a:spcBef>
                <a:spcPts val="0"/>
              </a:spcBef>
            </a:pPr>
            <a:r>
              <a:rPr lang="fr-FR" sz="4800" b="1" dirty="0"/>
              <a:t>Sciences et techniques sanitaires et sociales (</a:t>
            </a:r>
            <a:r>
              <a:rPr lang="fr-FR" sz="4000" b="1" dirty="0"/>
              <a:t>STSS)</a:t>
            </a:r>
            <a:endParaRPr lang="fr-FR" sz="4000" dirty="0"/>
          </a:p>
        </p:txBody>
      </p:sp>
      <p:sp>
        <p:nvSpPr>
          <p:cNvPr id="3" name="Sous-titre 2"/>
          <p:cNvSpPr>
            <a:spLocks noGrp="1"/>
          </p:cNvSpPr>
          <p:nvPr>
            <p:ph type="subTitle" idx="1"/>
          </p:nvPr>
        </p:nvSpPr>
        <p:spPr>
          <a:xfrm>
            <a:off x="3275856" y="4156364"/>
            <a:ext cx="4968552" cy="352756"/>
          </a:xfrm>
        </p:spPr>
        <p:txBody>
          <a:bodyPr>
            <a:noAutofit/>
          </a:bodyPr>
          <a:lstStyle/>
          <a:p>
            <a:r>
              <a:rPr lang="fr-FR" sz="2000" dirty="0">
                <a:solidFill>
                  <a:schemeClr val="bg1">
                    <a:lumMod val="95000"/>
                  </a:schemeClr>
                </a:solidFill>
              </a:rPr>
              <a:t>Réforme du </a:t>
            </a:r>
            <a:r>
              <a:rPr lang="fr-FR" sz="2000" dirty="0" smtClean="0">
                <a:solidFill>
                  <a:schemeClr val="bg1">
                    <a:lumMod val="95000"/>
                  </a:schemeClr>
                </a:solidFill>
              </a:rPr>
              <a:t>lycée et programme de STSS</a:t>
            </a:r>
          </a:p>
          <a:p>
            <a:r>
              <a:rPr lang="fr-FR" sz="2000" smtClean="0">
                <a:solidFill>
                  <a:schemeClr val="bg1">
                    <a:lumMod val="95000"/>
                  </a:schemeClr>
                </a:solidFill>
              </a:rPr>
              <a:t>Avril 2019</a:t>
            </a:r>
            <a:endParaRPr lang="fr-FR" sz="2000" dirty="0">
              <a:solidFill>
                <a:schemeClr val="bg1">
                  <a:lumMod val="95000"/>
                </a:schemeClr>
              </a:solidFill>
            </a:endParaRPr>
          </a:p>
          <a:p>
            <a:endParaRPr lang="fr-FR" sz="2000" dirty="0">
              <a:solidFill>
                <a:schemeClr val="bg1">
                  <a:lumMod val="95000"/>
                </a:schemeClr>
              </a:solidFill>
            </a:endParaRPr>
          </a:p>
        </p:txBody>
      </p:sp>
      <p:sp>
        <p:nvSpPr>
          <p:cNvPr id="4" name="Rectangle 3"/>
          <p:cNvSpPr/>
          <p:nvPr/>
        </p:nvSpPr>
        <p:spPr>
          <a:xfrm>
            <a:off x="1691681" y="5753065"/>
            <a:ext cx="6963963" cy="646331"/>
          </a:xfrm>
          <a:prstGeom prst="rect">
            <a:avLst/>
          </a:prstGeom>
          <a:solidFill>
            <a:schemeClr val="tx2">
              <a:lumMod val="40000"/>
              <a:lumOff val="60000"/>
            </a:schemeClr>
          </a:solidFill>
        </p:spPr>
        <p:txBody>
          <a:bodyPr wrap="square">
            <a:spAutoFit/>
          </a:bodyPr>
          <a:lstStyle/>
          <a:p>
            <a:r>
              <a:rPr lang="fr-FR" sz="1200" b="1" dirty="0"/>
              <a:t>Benoit </a:t>
            </a:r>
            <a:r>
              <a:rPr lang="fr-FR" sz="1200" b="1" dirty="0" err="1"/>
              <a:t>Godiard</a:t>
            </a:r>
            <a:r>
              <a:rPr lang="fr-FR" sz="1200" b="1" dirty="0"/>
              <a:t>, </a:t>
            </a:r>
            <a:r>
              <a:rPr lang="fr-FR" sz="1200" dirty="0"/>
              <a:t>Chargé de mission auprès de l’inspection</a:t>
            </a:r>
            <a:r>
              <a:rPr lang="fr-FR" sz="1200" b="1" dirty="0"/>
              <a:t>	</a:t>
            </a:r>
            <a:endParaRPr lang="fr-FR" sz="1200" dirty="0"/>
          </a:p>
          <a:p>
            <a:r>
              <a:rPr lang="fr-FR" sz="1200" b="1" dirty="0"/>
              <a:t>Martine Lemoine, </a:t>
            </a:r>
            <a:r>
              <a:rPr lang="fr-FR" sz="1200" dirty="0"/>
              <a:t>inspectrice académique - inspectrice pédagogique régionale, </a:t>
            </a:r>
            <a:r>
              <a:rPr lang="fr-FR" sz="1200" dirty="0" smtClean="0"/>
              <a:t>Sciences </a:t>
            </a:r>
            <a:r>
              <a:rPr lang="fr-FR" sz="1200" dirty="0"/>
              <a:t>médico-sociales </a:t>
            </a:r>
            <a:r>
              <a:rPr lang="fr-FR" sz="1200" dirty="0" smtClean="0"/>
              <a:t>– Biotechnologies santé-environnement</a:t>
            </a:r>
            <a:endParaRPr lang="fr-FR" sz="1200" dirty="0"/>
          </a:p>
        </p:txBody>
      </p:sp>
      <p:pic>
        <p:nvPicPr>
          <p:cNvPr id="7" name="Picture 15" descr="File:Parcours santé.JPG"/>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79513" y="145704"/>
            <a:ext cx="1490870" cy="1705105"/>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upload.wikimedia.org/wikipedia/commons/d/d1/Bobigny-Rostand.jpg"/>
          <p:cNvPicPr>
            <a:picLocks noChangeAspect="1" noChangeArrowheads="1"/>
          </p:cNvPicPr>
          <p:nvPr/>
        </p:nvPicPr>
        <p:blipFill>
          <a:blip r:embed="rId3" cstate="print">
            <a:lum bright="4000" contrast="6000"/>
            <a:extLst>
              <a:ext uri="{28A0092B-C50C-407E-A947-70E740481C1C}">
                <a14:useLocalDpi xmlns:a14="http://schemas.microsoft.com/office/drawing/2010/main" val="0"/>
              </a:ext>
            </a:extLst>
          </a:blip>
          <a:srcRect t="11253" b="4343"/>
          <a:stretch>
            <a:fillRect/>
          </a:stretch>
        </p:blipFill>
        <p:spPr bwMode="auto">
          <a:xfrm>
            <a:off x="179513" y="1989917"/>
            <a:ext cx="1512168" cy="1703852"/>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84461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908118"/>
          </a:xfrm>
        </p:spPr>
        <p:txBody>
          <a:bodyPr>
            <a:noAutofit/>
          </a:bodyPr>
          <a:lstStyle/>
          <a:p>
            <a:r>
              <a:rPr lang="fr-FR" sz="2800" cap="none" dirty="0"/>
              <a:t>STSS, un enseignement technologique </a:t>
            </a:r>
            <a:r>
              <a:rPr lang="fr-FR" sz="2800" cap="none" dirty="0" smtClean="0"/>
              <a:t/>
            </a:r>
            <a:br>
              <a:rPr lang="fr-FR" sz="2800" cap="none" dirty="0" smtClean="0"/>
            </a:br>
            <a:r>
              <a:rPr lang="fr-FR" sz="2800" i="1" cap="none" dirty="0" smtClean="0"/>
              <a:t>donc qui mobilise la </a:t>
            </a:r>
            <a:r>
              <a:rPr lang="fr-FR" sz="2800" b="1" i="1" cap="none" dirty="0"/>
              <a:t>démarche  technologique …</a:t>
            </a:r>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2</a:t>
            </a:fld>
            <a:endParaRPr lang="fr-FR" dirty="0">
              <a:solidFill>
                <a:prstClr val="black">
                  <a:tint val="75000"/>
                </a:prstClr>
              </a:solidFill>
            </a:endParaRPr>
          </a:p>
        </p:txBody>
      </p:sp>
      <p:sp>
        <p:nvSpPr>
          <p:cNvPr id="34" name="Google Shape;150;p26"/>
          <p:cNvSpPr/>
          <p:nvPr/>
        </p:nvSpPr>
        <p:spPr>
          <a:xfrm rot="19532104">
            <a:off x="6185773" y="1249753"/>
            <a:ext cx="1367171" cy="3262472"/>
          </a:xfrm>
          <a:prstGeom prst="curvedLeftArrow">
            <a:avLst>
              <a:gd name="adj1" fmla="val 25000"/>
              <a:gd name="adj2" fmla="val 50000"/>
              <a:gd name="adj3" fmla="val 25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nvGrpSpPr>
          <p:cNvPr id="20" name="Google Shape;135;p26"/>
          <p:cNvGrpSpPr/>
          <p:nvPr/>
        </p:nvGrpSpPr>
        <p:grpSpPr>
          <a:xfrm>
            <a:off x="2989918" y="1761034"/>
            <a:ext cx="2415586" cy="1031699"/>
            <a:chOff x="961956" y="-81183"/>
            <a:chExt cx="5022600" cy="1809600"/>
          </a:xfrm>
        </p:grpSpPr>
        <p:sp>
          <p:nvSpPr>
            <p:cNvPr id="21" name="Google Shape;136;p26"/>
            <p:cNvSpPr/>
            <p:nvPr/>
          </p:nvSpPr>
          <p:spPr>
            <a:xfrm>
              <a:off x="961956" y="-81183"/>
              <a:ext cx="5022600" cy="1809600"/>
            </a:xfrm>
            <a:prstGeom prst="roundRect">
              <a:avLst>
                <a:gd name="adj" fmla="val 10000"/>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p>
              <a:pPr marL="0" lvl="0" indent="0" algn="l" rtl="0">
                <a:spcBef>
                  <a:spcPts val="0"/>
                </a:spcBef>
                <a:spcAft>
                  <a:spcPts val="0"/>
                </a:spcAft>
                <a:buNone/>
              </a:pPr>
              <a:endParaRPr sz="1600"/>
            </a:p>
          </p:txBody>
        </p:sp>
        <p:sp>
          <p:nvSpPr>
            <p:cNvPr id="22" name="Google Shape;137;p26"/>
            <p:cNvSpPr txBox="1"/>
            <p:nvPr/>
          </p:nvSpPr>
          <p:spPr>
            <a:xfrm>
              <a:off x="961956" y="-66908"/>
              <a:ext cx="4969500" cy="17037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 b="1" i="1" u="none" strike="noStrike" cap="none" dirty="0">
                  <a:solidFill>
                    <a:schemeClr val="dk1"/>
                  </a:solidFill>
                  <a:latin typeface="Calibri"/>
                  <a:ea typeface="Calibri"/>
                  <a:cs typeface="Calibri"/>
                  <a:sym typeface="Calibri"/>
                </a:rPr>
                <a:t>Quelle question, </a:t>
              </a:r>
              <a:br>
                <a:rPr lang="fr" b="1" i="1" u="none" strike="noStrike" cap="none" dirty="0">
                  <a:solidFill>
                    <a:schemeClr val="dk1"/>
                  </a:solidFill>
                  <a:latin typeface="Calibri"/>
                  <a:ea typeface="Calibri"/>
                  <a:cs typeface="Calibri"/>
                  <a:sym typeface="Calibri"/>
                </a:rPr>
              </a:br>
              <a:r>
                <a:rPr lang="fr" b="1" i="1" u="none" strike="noStrike" cap="none" dirty="0">
                  <a:solidFill>
                    <a:schemeClr val="dk1"/>
                  </a:solidFill>
                  <a:latin typeface="Calibri"/>
                  <a:ea typeface="Calibri"/>
                  <a:cs typeface="Calibri"/>
                  <a:sym typeface="Calibri"/>
                </a:rPr>
                <a:t>quel problèm</a:t>
              </a:r>
              <a:r>
                <a:rPr lang="fr" b="1" dirty="0">
                  <a:solidFill>
                    <a:schemeClr val="dk1"/>
                  </a:solidFill>
                  <a:latin typeface="Calibri"/>
                  <a:ea typeface="Calibri"/>
                  <a:cs typeface="Calibri"/>
                  <a:sym typeface="Calibri"/>
                </a:rPr>
                <a:t>e ?</a:t>
              </a:r>
            </a:p>
            <a:p>
              <a:pPr marL="0" marR="0" lvl="0" indent="0" algn="ctr" rtl="0">
                <a:lnSpc>
                  <a:spcPct val="90000"/>
                </a:lnSpc>
                <a:spcBef>
                  <a:spcPts val="0"/>
                </a:spcBef>
                <a:spcAft>
                  <a:spcPts val="0"/>
                </a:spcAft>
                <a:buNone/>
              </a:pPr>
              <a:r>
                <a:rPr lang="fr-FR" b="1" i="1" u="none" strike="noStrike" cap="none" dirty="0">
                  <a:solidFill>
                    <a:schemeClr val="dk1"/>
                  </a:solidFill>
                  <a:latin typeface="Calibri"/>
                  <a:ea typeface="Calibri"/>
                  <a:cs typeface="Calibri"/>
                  <a:sym typeface="Calibri"/>
                </a:rPr>
                <a:t>Q</a:t>
              </a:r>
              <a:r>
                <a:rPr lang="fr" b="1" i="1" u="none" strike="noStrike" cap="none" dirty="0">
                  <a:solidFill>
                    <a:schemeClr val="dk1"/>
                  </a:solidFill>
                  <a:latin typeface="Calibri"/>
                  <a:ea typeface="Calibri"/>
                  <a:cs typeface="Calibri"/>
                  <a:sym typeface="Calibri"/>
                </a:rPr>
                <a:t>uels besoins ?</a:t>
              </a:r>
              <a:endParaRPr b="1" i="1" u="none" strike="noStrike" cap="none" dirty="0">
                <a:solidFill>
                  <a:schemeClr val="lt1"/>
                </a:solidFill>
                <a:latin typeface="Calibri"/>
                <a:ea typeface="Calibri"/>
                <a:cs typeface="Calibri"/>
                <a:sym typeface="Calibri"/>
              </a:endParaRPr>
            </a:p>
          </p:txBody>
        </p:sp>
      </p:grpSp>
      <p:sp>
        <p:nvSpPr>
          <p:cNvPr id="29" name="Google Shape;145;p26"/>
          <p:cNvSpPr/>
          <p:nvPr/>
        </p:nvSpPr>
        <p:spPr>
          <a:xfrm>
            <a:off x="6156176" y="2672724"/>
            <a:ext cx="2038990" cy="755148"/>
          </a:xfrm>
          <a:prstGeom prst="wedgeRectCallout">
            <a:avLst>
              <a:gd name="adj1" fmla="val -44735"/>
              <a:gd name="adj2" fmla="val 24314"/>
            </a:avLst>
          </a:prstGeom>
          <a:solidFill>
            <a:srgbClr val="C00000"/>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r>
              <a:rPr lang="fr" sz="1400" b="1" i="0" u="none" strike="noStrike" cap="none" dirty="0">
                <a:solidFill>
                  <a:schemeClr val="lt1"/>
                </a:solidFill>
                <a:latin typeface="Calibri"/>
                <a:ea typeface="Calibri"/>
                <a:cs typeface="Calibri"/>
                <a:sym typeface="Calibri"/>
              </a:rPr>
              <a:t>Comment </a:t>
            </a:r>
            <a:r>
              <a:rPr lang="fr" sz="1400" b="1" dirty="0">
                <a:solidFill>
                  <a:schemeClr val="lt1"/>
                </a:solidFill>
                <a:latin typeface="Calibri"/>
                <a:ea typeface="Calibri"/>
                <a:cs typeface="Calibri"/>
                <a:sym typeface="Calibri"/>
              </a:rPr>
              <a:t> connaître, délimiter le besoin, le problème </a:t>
            </a:r>
            <a:r>
              <a:rPr lang="fr" sz="1400" b="1" i="0" u="none" strike="noStrike" cap="none" dirty="0">
                <a:solidFill>
                  <a:schemeClr val="lt1"/>
                </a:solidFill>
                <a:latin typeface="Calibri"/>
                <a:ea typeface="Calibri"/>
                <a:cs typeface="Calibri"/>
                <a:sym typeface="Calibri"/>
              </a:rPr>
              <a:t>?</a:t>
            </a:r>
            <a:endParaRPr sz="1400" b="1" dirty="0"/>
          </a:p>
        </p:txBody>
      </p:sp>
      <p:sp>
        <p:nvSpPr>
          <p:cNvPr id="30" name="Google Shape;146;p26"/>
          <p:cNvSpPr/>
          <p:nvPr/>
        </p:nvSpPr>
        <p:spPr>
          <a:xfrm>
            <a:off x="958062" y="2793222"/>
            <a:ext cx="1840714" cy="1016815"/>
          </a:xfrm>
          <a:prstGeom prst="wedgeRectCallout">
            <a:avLst>
              <a:gd name="adj1" fmla="val -11685"/>
              <a:gd name="adj2" fmla="val -36765"/>
            </a:avLst>
          </a:prstGeom>
          <a:solidFill>
            <a:srgbClr val="C00000"/>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r>
              <a:rPr lang="fr" sz="1400" b="1" dirty="0">
                <a:solidFill>
                  <a:schemeClr val="lt1"/>
                </a:solidFill>
                <a:latin typeface="Calibri"/>
                <a:ea typeface="Calibri"/>
                <a:cs typeface="Calibri"/>
                <a:sym typeface="Calibri"/>
              </a:rPr>
              <a:t>Comment, s’organise l’action,  quels principes, quelles contraintes ?</a:t>
            </a:r>
            <a:endParaRPr sz="1400" b="1" dirty="0">
              <a:solidFill>
                <a:schemeClr val="lt1"/>
              </a:solidFill>
              <a:latin typeface="Calibri"/>
              <a:ea typeface="Calibri"/>
              <a:cs typeface="Calibri"/>
            </a:endParaRPr>
          </a:p>
        </p:txBody>
      </p:sp>
      <p:sp>
        <p:nvSpPr>
          <p:cNvPr id="31" name="Google Shape;147;p26"/>
          <p:cNvSpPr/>
          <p:nvPr/>
        </p:nvSpPr>
        <p:spPr>
          <a:xfrm>
            <a:off x="3275856" y="3046214"/>
            <a:ext cx="2160239" cy="1991875"/>
          </a:xfrm>
          <a:prstGeom prst="ellipse">
            <a:avLst/>
          </a:prstGeom>
          <a:solidFill>
            <a:srgbClr val="FFC000"/>
          </a:solidFill>
          <a:ln>
            <a:noFill/>
          </a:ln>
          <a:effectLst>
            <a:outerShdw blurRad="190500" dist="228600" dir="2700000" algn="ctr">
              <a:srgbClr val="000000">
                <a:alpha val="298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fr" sz="1800" b="1" dirty="0">
                <a:solidFill>
                  <a:schemeClr val="dk1"/>
                </a:solidFill>
                <a:latin typeface="Calibri"/>
                <a:ea typeface="Calibri"/>
                <a:cs typeface="Calibri"/>
                <a:sym typeface="Calibri"/>
              </a:rPr>
              <a:t>Domaine</a:t>
            </a:r>
          </a:p>
          <a:p>
            <a:pPr marL="0" marR="0" lvl="0" indent="0" algn="ctr" rtl="0">
              <a:spcBef>
                <a:spcPts val="0"/>
              </a:spcBef>
              <a:spcAft>
                <a:spcPts val="0"/>
              </a:spcAft>
              <a:buNone/>
            </a:pPr>
            <a:r>
              <a:rPr lang="fr" b="1" dirty="0">
                <a:solidFill>
                  <a:schemeClr val="dk1"/>
                </a:solidFill>
                <a:latin typeface="Calibri"/>
                <a:sym typeface="Calibri"/>
              </a:rPr>
              <a:t>technologique</a:t>
            </a:r>
            <a:endParaRPr sz="1800" dirty="0"/>
          </a:p>
        </p:txBody>
      </p:sp>
      <p:grpSp>
        <p:nvGrpSpPr>
          <p:cNvPr id="5" name="Groupe 4"/>
          <p:cNvGrpSpPr/>
          <p:nvPr/>
        </p:nvGrpSpPr>
        <p:grpSpPr>
          <a:xfrm>
            <a:off x="1009704" y="1182757"/>
            <a:ext cx="2160036" cy="3924578"/>
            <a:chOff x="1009704" y="1664609"/>
            <a:chExt cx="2160036" cy="3442726"/>
          </a:xfrm>
        </p:grpSpPr>
        <p:sp>
          <p:nvSpPr>
            <p:cNvPr id="28" name="Google Shape;143;p26"/>
            <p:cNvSpPr txBox="1"/>
            <p:nvPr/>
          </p:nvSpPr>
          <p:spPr>
            <a:xfrm>
              <a:off x="1217886" y="4314823"/>
              <a:ext cx="1951854" cy="792512"/>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RPr/>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 sz="1800" dirty="0">
                  <a:sym typeface="Calibri"/>
                </a:rPr>
                <a:t>Quelles actions ?</a:t>
              </a:r>
              <a:endParaRPr sz="1800" dirty="0">
                <a:sym typeface="Calibri"/>
              </a:endParaRPr>
            </a:p>
          </p:txBody>
        </p:sp>
        <p:sp>
          <p:nvSpPr>
            <p:cNvPr id="33" name="Google Shape;150;p26"/>
            <p:cNvSpPr/>
            <p:nvPr/>
          </p:nvSpPr>
          <p:spPr>
            <a:xfrm rot="12836243">
              <a:off x="1009704" y="1664609"/>
              <a:ext cx="1060208" cy="2969449"/>
            </a:xfrm>
            <a:prstGeom prst="curvedLeftArrow">
              <a:avLst>
                <a:gd name="adj1" fmla="val 25000"/>
                <a:gd name="adj2" fmla="val 50000"/>
                <a:gd name="adj3" fmla="val 25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grpSp>
        <p:nvGrpSpPr>
          <p:cNvPr id="23" name="Google Shape;138;p26"/>
          <p:cNvGrpSpPr/>
          <p:nvPr/>
        </p:nvGrpSpPr>
        <p:grpSpPr>
          <a:xfrm>
            <a:off x="5366118" y="4308064"/>
            <a:ext cx="2862925" cy="1117304"/>
            <a:chOff x="4021386" y="1803530"/>
            <a:chExt cx="3894600" cy="1497386"/>
          </a:xfrm>
        </p:grpSpPr>
        <p:sp>
          <p:nvSpPr>
            <p:cNvPr id="24" name="Google Shape;139;p26"/>
            <p:cNvSpPr/>
            <p:nvPr/>
          </p:nvSpPr>
          <p:spPr>
            <a:xfrm>
              <a:off x="4021386" y="1803530"/>
              <a:ext cx="3894600" cy="1495200"/>
            </a:xfrm>
            <a:prstGeom prst="roundRect">
              <a:avLst>
                <a:gd name="adj" fmla="val 10000"/>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p>
              <a:pPr algn="ctr">
                <a:lnSpc>
                  <a:spcPct val="90000"/>
                </a:lnSpc>
              </a:pPr>
              <a:endParaRPr b="1" i="1">
                <a:solidFill>
                  <a:schemeClr val="dk1"/>
                </a:solidFill>
                <a:latin typeface="Calibri"/>
                <a:ea typeface="Calibri"/>
                <a:cs typeface="Calibri"/>
              </a:endParaRPr>
            </a:p>
          </p:txBody>
        </p:sp>
        <p:sp>
          <p:nvSpPr>
            <p:cNvPr id="25" name="Google Shape;140;p26"/>
            <p:cNvSpPr txBox="1"/>
            <p:nvPr/>
          </p:nvSpPr>
          <p:spPr>
            <a:xfrm>
              <a:off x="4052371" y="1893316"/>
              <a:ext cx="3804000" cy="14076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 sz="1800" dirty="0">
                  <a:sym typeface="Calibri"/>
                </a:rPr>
                <a:t>Quel cadre d’action ?</a:t>
              </a:r>
            </a:p>
            <a:p>
              <a:r>
                <a:rPr lang="fr-FR" sz="1800" dirty="0">
                  <a:sym typeface="Calibri"/>
                </a:rPr>
                <a:t>Q</a:t>
              </a:r>
              <a:r>
                <a:rPr lang="fr" sz="1800" dirty="0">
                  <a:sym typeface="Calibri"/>
                </a:rPr>
                <a:t>uelles réponses ?</a:t>
              </a:r>
              <a:endParaRPr sz="1800" dirty="0">
                <a:sym typeface="Calibri"/>
              </a:endParaRPr>
            </a:p>
          </p:txBody>
        </p:sp>
      </p:grpSp>
      <p:sp>
        <p:nvSpPr>
          <p:cNvPr id="19" name="Google Shape;150;p26"/>
          <p:cNvSpPr/>
          <p:nvPr/>
        </p:nvSpPr>
        <p:spPr>
          <a:xfrm rot="5569097">
            <a:off x="3516657" y="3668838"/>
            <a:ext cx="1334642" cy="4673780"/>
          </a:xfrm>
          <a:prstGeom prst="curvedLeftArrow">
            <a:avLst>
              <a:gd name="adj1" fmla="val 25000"/>
              <a:gd name="adj2" fmla="val 50000"/>
              <a:gd name="adj3" fmla="val 25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05419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oogle Shape;150;p26"/>
          <p:cNvSpPr/>
          <p:nvPr/>
        </p:nvSpPr>
        <p:spPr>
          <a:xfrm rot="-8763757">
            <a:off x="991983" y="491510"/>
            <a:ext cx="1228801" cy="3852886"/>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50" name="Google Shape;150;p26"/>
          <p:cNvSpPr/>
          <p:nvPr/>
        </p:nvSpPr>
        <p:spPr>
          <a:xfrm rot="19257813">
            <a:off x="6502236" y="402599"/>
            <a:ext cx="1242583" cy="3791859"/>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13" name="Titre 12"/>
          <p:cNvSpPr>
            <a:spLocks noGrp="1"/>
          </p:cNvSpPr>
          <p:nvPr>
            <p:ph type="title"/>
          </p:nvPr>
        </p:nvSpPr>
        <p:spPr/>
        <p:txBody>
          <a:bodyPr>
            <a:normAutofit/>
          </a:bodyPr>
          <a:lstStyle/>
          <a:p>
            <a:r>
              <a:rPr lang="fr-FR" sz="2400" dirty="0">
                <a:sym typeface="Calibri"/>
              </a:rPr>
              <a:t>Démarche technologique </a:t>
            </a:r>
            <a:r>
              <a:rPr lang="fr-FR" sz="2400" dirty="0" smtClean="0">
                <a:sym typeface="Calibri"/>
              </a:rPr>
              <a:t>en STSS </a:t>
            </a:r>
            <a:r>
              <a:rPr lang="fr-FR" sz="2400" cap="none" dirty="0" smtClean="0">
                <a:sym typeface="Calibri"/>
              </a:rPr>
              <a:t> </a:t>
            </a:r>
            <a:r>
              <a:rPr lang="fr-FR" sz="2400" cap="none" dirty="0" smtClean="0">
                <a:sym typeface="Wingdings" panose="05000000000000000000" pitchFamily="2" charset="2"/>
              </a:rPr>
              <a:t> Sens, fil de questionnement</a:t>
            </a:r>
            <a:endParaRPr lang="fr-FR" sz="2400" cap="none"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3</a:t>
            </a:fld>
            <a:endParaRPr lang="fr-FR" dirty="0">
              <a:solidFill>
                <a:prstClr val="black">
                  <a:tint val="75000"/>
                </a:prstClr>
              </a:solidFill>
            </a:endParaRPr>
          </a:p>
        </p:txBody>
      </p:sp>
      <p:sp>
        <p:nvSpPr>
          <p:cNvPr id="37" name="Google Shape;137;p26"/>
          <p:cNvSpPr txBox="1"/>
          <p:nvPr/>
        </p:nvSpPr>
        <p:spPr>
          <a:xfrm>
            <a:off x="3041712" y="878355"/>
            <a:ext cx="2637275" cy="1652821"/>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p>
            <a:pPr algn="ctr">
              <a:lnSpc>
                <a:spcPct val="90000"/>
              </a:lnSpc>
              <a:buClr>
                <a:srgbClr val="000000"/>
              </a:buClr>
              <a:buFont typeface="Arial"/>
              <a:buNone/>
            </a:pPr>
            <a:endParaRPr lang="fr-FR" sz="1200" i="1" kern="0" dirty="0" smtClean="0">
              <a:solidFill>
                <a:srgbClr val="000000"/>
              </a:solidFill>
              <a:latin typeface="Calibri"/>
              <a:ea typeface="Calibri"/>
              <a:cs typeface="Calibri"/>
              <a:sym typeface="Calibri"/>
            </a:endParaRPr>
          </a:p>
          <a:p>
            <a:pPr algn="ctr">
              <a:lnSpc>
                <a:spcPct val="90000"/>
              </a:lnSpc>
              <a:buClr>
                <a:srgbClr val="000000"/>
              </a:buClr>
              <a:buFont typeface="Arial"/>
              <a:buNone/>
            </a:pPr>
            <a:r>
              <a:rPr lang="fr-FR" sz="1200" i="1" kern="0" dirty="0" smtClean="0">
                <a:solidFill>
                  <a:srgbClr val="000000"/>
                </a:solidFill>
                <a:latin typeface="Calibri"/>
                <a:ea typeface="Calibri"/>
                <a:cs typeface="Calibri"/>
                <a:sym typeface="Calibri"/>
              </a:rPr>
              <a:t>Quelle </a:t>
            </a:r>
            <a:r>
              <a:rPr lang="fr-FR" sz="1200" i="1" kern="0" dirty="0">
                <a:solidFill>
                  <a:srgbClr val="000000"/>
                </a:solidFill>
                <a:latin typeface="Calibri"/>
                <a:ea typeface="Calibri"/>
                <a:cs typeface="Calibri"/>
                <a:sym typeface="Calibri"/>
              </a:rPr>
              <a:t>question, quel problème </a:t>
            </a:r>
            <a:r>
              <a:rPr lang="fr-FR" sz="1200" i="1" kern="0" dirty="0" smtClean="0">
                <a:solidFill>
                  <a:srgbClr val="000000"/>
                </a:solidFill>
                <a:latin typeface="Calibri"/>
                <a:ea typeface="Calibri"/>
                <a:cs typeface="Calibri"/>
                <a:sym typeface="Calibri"/>
              </a:rPr>
              <a:t>?</a:t>
            </a:r>
            <a:endParaRPr lang="fr-FR" sz="1200" kern="0" dirty="0" smtClean="0">
              <a:solidFill>
                <a:srgbClr val="000000"/>
              </a:solidFill>
              <a:latin typeface="Calibri"/>
              <a:ea typeface="Calibri"/>
              <a:cs typeface="Calibri"/>
              <a:sym typeface="Calibri"/>
            </a:endParaRPr>
          </a:p>
          <a:p>
            <a:pPr algn="ctr">
              <a:lnSpc>
                <a:spcPct val="90000"/>
              </a:lnSpc>
              <a:spcBef>
                <a:spcPts val="400"/>
              </a:spcBef>
              <a:buClr>
                <a:srgbClr val="000000"/>
              </a:buClr>
              <a:buFont typeface="Arial"/>
              <a:buNone/>
            </a:pPr>
            <a:r>
              <a:rPr lang="fr-FR" sz="1600" kern="0" dirty="0" smtClean="0">
                <a:solidFill>
                  <a:srgbClr val="000000"/>
                </a:solidFill>
                <a:latin typeface="Calibri"/>
                <a:ea typeface="Calibri"/>
                <a:cs typeface="Calibri"/>
                <a:sym typeface="Calibri"/>
              </a:rPr>
              <a:t>Identification </a:t>
            </a:r>
            <a:r>
              <a:rPr lang="fr-FR" sz="1600" kern="0" dirty="0">
                <a:solidFill>
                  <a:srgbClr val="000000"/>
                </a:solidFill>
                <a:latin typeface="Calibri"/>
                <a:ea typeface="Calibri"/>
                <a:cs typeface="Calibri"/>
                <a:sym typeface="Calibri"/>
              </a:rPr>
              <a:t>et analyse d</a:t>
            </a:r>
            <a:r>
              <a:rPr lang="fr-FR" sz="1600" b="1" kern="0" dirty="0">
                <a:solidFill>
                  <a:srgbClr val="000000"/>
                </a:solidFill>
                <a:latin typeface="Calibri"/>
                <a:ea typeface="Calibri"/>
                <a:cs typeface="Calibri"/>
                <a:sym typeface="Calibri"/>
              </a:rPr>
              <a:t>es besoins de santé et de bien-être </a:t>
            </a:r>
            <a:r>
              <a:rPr lang="fr-FR" sz="1600" kern="0" dirty="0" smtClean="0">
                <a:solidFill>
                  <a:srgbClr val="000000"/>
                </a:solidFill>
                <a:latin typeface="Calibri"/>
                <a:ea typeface="Calibri"/>
                <a:cs typeface="Calibri"/>
                <a:sym typeface="Calibri"/>
              </a:rPr>
              <a:t>exprimés </a:t>
            </a:r>
            <a:r>
              <a:rPr lang="fr-FR" sz="1600" kern="0" dirty="0">
                <a:solidFill>
                  <a:srgbClr val="000000"/>
                </a:solidFill>
                <a:latin typeface="Calibri"/>
                <a:ea typeface="Calibri"/>
                <a:cs typeface="Calibri"/>
                <a:sym typeface="Calibri"/>
              </a:rPr>
              <a:t>par les individus et les groupes sociaux</a:t>
            </a:r>
            <a:endParaRPr lang="fr-FR" sz="1600" kern="0" dirty="0">
              <a:solidFill>
                <a:srgbClr val="FFFFFF"/>
              </a:solidFill>
              <a:latin typeface="Calibri"/>
              <a:ea typeface="Calibri"/>
              <a:cs typeface="Calibri"/>
              <a:sym typeface="Calibri"/>
            </a:endParaRPr>
          </a:p>
        </p:txBody>
      </p:sp>
      <p:sp>
        <p:nvSpPr>
          <p:cNvPr id="43" name="Google Shape;143;p26"/>
          <p:cNvSpPr txBox="1"/>
          <p:nvPr/>
        </p:nvSpPr>
        <p:spPr>
          <a:xfrm>
            <a:off x="738550" y="4045527"/>
            <a:ext cx="2405574" cy="1786113"/>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RPr/>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400"/>
              </a:spcBef>
              <a:buClr>
                <a:srgbClr val="000000"/>
              </a:buClr>
              <a:buFont typeface="Arial"/>
              <a:buNone/>
            </a:pPr>
            <a:r>
              <a:rPr lang="fr-FR" sz="1200" b="0" kern="0" dirty="0">
                <a:solidFill>
                  <a:srgbClr val="000000"/>
                </a:solidFill>
                <a:sym typeface="Calibri"/>
              </a:rPr>
              <a:t>Quelles actions </a:t>
            </a:r>
            <a:r>
              <a:rPr lang="fr-FR" sz="1200" b="0" kern="0" dirty="0" smtClean="0">
                <a:solidFill>
                  <a:srgbClr val="000000"/>
                </a:solidFill>
                <a:sym typeface="Calibri"/>
              </a:rPr>
              <a:t>? </a:t>
            </a:r>
            <a:endParaRPr lang="fr-FR" sz="1200" b="0" i="0" kern="0" dirty="0" smtClean="0">
              <a:solidFill>
                <a:srgbClr val="000000"/>
              </a:solidFill>
              <a:sym typeface="Calibri"/>
            </a:endParaRPr>
          </a:p>
          <a:p>
            <a:pPr>
              <a:spcBef>
                <a:spcPts val="400"/>
              </a:spcBef>
              <a:buClr>
                <a:srgbClr val="000000"/>
              </a:buClr>
              <a:buFont typeface="Arial"/>
              <a:buNone/>
            </a:pPr>
            <a:r>
              <a:rPr lang="fr-FR" sz="1600" b="0" i="0" kern="0" dirty="0" smtClean="0">
                <a:solidFill>
                  <a:srgbClr val="000000"/>
                </a:solidFill>
                <a:sym typeface="Calibri"/>
              </a:rPr>
              <a:t>Interventions en santé et sociales portées par des </a:t>
            </a:r>
            <a:r>
              <a:rPr lang="fr-FR" sz="1600" i="0" kern="0" dirty="0" smtClean="0">
                <a:solidFill>
                  <a:srgbClr val="000000"/>
                </a:solidFill>
                <a:sym typeface="Calibri"/>
              </a:rPr>
              <a:t>dispositifs </a:t>
            </a:r>
            <a:r>
              <a:rPr lang="fr-FR" sz="1600" i="0" kern="0" dirty="0">
                <a:solidFill>
                  <a:srgbClr val="000000"/>
                </a:solidFill>
                <a:sym typeface="Calibri"/>
              </a:rPr>
              <a:t>et d’institutions</a:t>
            </a:r>
            <a:r>
              <a:rPr lang="fr-FR" sz="1600" i="0" kern="0" dirty="0">
                <a:solidFill>
                  <a:srgbClr val="FF0000"/>
                </a:solidFill>
                <a:sym typeface="Calibri"/>
              </a:rPr>
              <a:t> </a:t>
            </a:r>
            <a:r>
              <a:rPr lang="fr-FR" sz="1600" b="0" i="0" kern="0" dirty="0">
                <a:solidFill>
                  <a:srgbClr val="000000"/>
                </a:solidFill>
                <a:sym typeface="Calibri"/>
              </a:rPr>
              <a:t>de santé publique ou d’action sociale</a:t>
            </a:r>
          </a:p>
        </p:txBody>
      </p:sp>
      <p:sp>
        <p:nvSpPr>
          <p:cNvPr id="45" name="Google Shape;145;p26"/>
          <p:cNvSpPr/>
          <p:nvPr/>
        </p:nvSpPr>
        <p:spPr>
          <a:xfrm>
            <a:off x="5364087" y="1889175"/>
            <a:ext cx="1695720" cy="1664946"/>
          </a:xfrm>
          <a:prstGeom prst="wedgeRectCallout">
            <a:avLst>
              <a:gd name="adj1" fmla="val -44735"/>
              <a:gd name="adj2" fmla="val 24314"/>
            </a:avLst>
          </a:prstGeom>
          <a:solidFill>
            <a:srgbClr val="C00000"/>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buClr>
                <a:srgbClr val="000000"/>
              </a:buClr>
              <a:buFont typeface="Arial"/>
              <a:buNone/>
            </a:pPr>
            <a:r>
              <a:rPr lang="fr-FR" sz="1400" kern="0" dirty="0">
                <a:solidFill>
                  <a:srgbClr val="FFFFFF"/>
                </a:solidFill>
                <a:latin typeface="Calibri"/>
                <a:ea typeface="Calibri"/>
                <a:cs typeface="Calibri"/>
                <a:sym typeface="Calibri"/>
              </a:rPr>
              <a:t>Comment les études scientifiques en santé-social contribuent-elles à la connaissance d’une population ?</a:t>
            </a:r>
            <a:endParaRPr lang="fr-FR" sz="1400" kern="0" dirty="0">
              <a:solidFill>
                <a:srgbClr val="FFFFFF"/>
              </a:solidFill>
              <a:sym typeface="Arial"/>
            </a:endParaRPr>
          </a:p>
        </p:txBody>
      </p:sp>
      <p:sp>
        <p:nvSpPr>
          <p:cNvPr id="46" name="Google Shape;146;p26"/>
          <p:cNvSpPr/>
          <p:nvPr/>
        </p:nvSpPr>
        <p:spPr>
          <a:xfrm>
            <a:off x="100333" y="2716757"/>
            <a:ext cx="1372297" cy="1585787"/>
          </a:xfrm>
          <a:prstGeom prst="wedgeRectCallout">
            <a:avLst>
              <a:gd name="adj1" fmla="val -11685"/>
              <a:gd name="adj2" fmla="val -36765"/>
            </a:avLst>
          </a:prstGeom>
          <a:solidFill>
            <a:srgbClr val="C00000"/>
          </a:solidFill>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buClr>
                <a:srgbClr val="000000"/>
              </a:buClr>
              <a:buFont typeface="Arial"/>
              <a:buNone/>
            </a:pPr>
            <a:r>
              <a:rPr lang="fr" sz="1400" kern="0" dirty="0" smtClean="0">
                <a:solidFill>
                  <a:srgbClr val="FFFFFF"/>
                </a:solidFill>
                <a:latin typeface="Calibri"/>
                <a:ea typeface="Calibri"/>
                <a:cs typeface="Calibri"/>
                <a:sym typeface="Calibri"/>
              </a:rPr>
              <a:t>Comment </a:t>
            </a:r>
            <a:r>
              <a:rPr lang="fr" sz="1400" kern="0" dirty="0">
                <a:solidFill>
                  <a:srgbClr val="FFFFFF"/>
                </a:solidFill>
                <a:latin typeface="Calibri"/>
                <a:ea typeface="Calibri"/>
                <a:cs typeface="Calibri"/>
                <a:sym typeface="Calibri"/>
              </a:rPr>
              <a:t>s’organise l’action,  quels principes, quelles contraintes ?</a:t>
            </a:r>
            <a:endParaRPr sz="1400" kern="0" dirty="0">
              <a:solidFill>
                <a:srgbClr val="FFFFFF"/>
              </a:solidFill>
              <a:latin typeface="Calibri"/>
              <a:ea typeface="Calibri"/>
              <a:cs typeface="Calibri"/>
              <a:sym typeface="Arial"/>
            </a:endParaRPr>
          </a:p>
        </p:txBody>
      </p:sp>
      <p:sp>
        <p:nvSpPr>
          <p:cNvPr id="47" name="Google Shape;147;p26"/>
          <p:cNvSpPr/>
          <p:nvPr/>
        </p:nvSpPr>
        <p:spPr>
          <a:xfrm>
            <a:off x="3041712" y="2835481"/>
            <a:ext cx="2322375" cy="21524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68575" tIns="34275" rIns="68575" bIns="34275" anchor="ctr" anchorCtr="0">
            <a:noAutofit/>
          </a:bodyPr>
          <a:lstStyle/>
          <a:p>
            <a:pPr algn="ctr">
              <a:buClr>
                <a:srgbClr val="000000"/>
              </a:buClr>
              <a:buFont typeface="Arial"/>
              <a:buNone/>
            </a:pPr>
            <a:r>
              <a:rPr lang="fr-FR" sz="2000" b="1" kern="0" dirty="0">
                <a:solidFill>
                  <a:srgbClr val="000000"/>
                </a:solidFill>
                <a:latin typeface="Calibri"/>
                <a:ea typeface="Calibri"/>
                <a:cs typeface="Calibri"/>
                <a:sym typeface="Calibri"/>
              </a:rPr>
              <a:t>Santé, </a:t>
            </a:r>
            <a:br>
              <a:rPr lang="fr-FR" sz="2000" b="1" kern="0" dirty="0">
                <a:solidFill>
                  <a:srgbClr val="000000"/>
                </a:solidFill>
                <a:latin typeface="Calibri"/>
                <a:ea typeface="Calibri"/>
                <a:cs typeface="Calibri"/>
                <a:sym typeface="Calibri"/>
              </a:rPr>
            </a:br>
            <a:r>
              <a:rPr lang="fr-FR" sz="2000" b="1" kern="0" dirty="0">
                <a:solidFill>
                  <a:srgbClr val="000000"/>
                </a:solidFill>
                <a:latin typeface="Calibri"/>
                <a:ea typeface="Calibri"/>
                <a:cs typeface="Calibri"/>
                <a:sym typeface="Calibri"/>
              </a:rPr>
              <a:t>bien-être, cohésion sociale</a:t>
            </a:r>
            <a:endParaRPr lang="fr-FR" sz="2000" kern="0" dirty="0">
              <a:solidFill>
                <a:srgbClr val="000000"/>
              </a:solidFill>
              <a:cs typeface="Arial"/>
              <a:sym typeface="Arial"/>
            </a:endParaRPr>
          </a:p>
        </p:txBody>
      </p:sp>
      <p:sp>
        <p:nvSpPr>
          <p:cNvPr id="48" name="Google Shape;149;p26"/>
          <p:cNvSpPr/>
          <p:nvPr/>
        </p:nvSpPr>
        <p:spPr>
          <a:xfrm rot="4946728">
            <a:off x="4060447" y="4044527"/>
            <a:ext cx="1073349" cy="3967115"/>
          </a:xfrm>
          <a:prstGeom prst="curvedLeftArrow">
            <a:avLst>
              <a:gd name="adj1" fmla="val 25000"/>
              <a:gd name="adj2" fmla="val 50000"/>
              <a:gd name="adj3" fmla="val 25000"/>
            </a:avLst>
          </a:prstGeom>
          <a:solidFill>
            <a:srgbClr val="7030A0"/>
          </a:solidFill>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68575" tIns="34275" rIns="68575" bIns="34275" anchor="ctr" anchorCtr="0">
            <a:noAutofit/>
          </a:bodyPr>
          <a:lstStyle/>
          <a:p>
            <a:pPr algn="ctr"/>
            <a:endParaRPr sz="1400">
              <a:solidFill>
                <a:schemeClr val="dk1"/>
              </a:solidFill>
              <a:latin typeface="Calibri"/>
              <a:ea typeface="Calibri"/>
              <a:cs typeface="Calibri"/>
              <a:sym typeface="Calibri"/>
            </a:endParaRPr>
          </a:p>
        </p:txBody>
      </p:sp>
      <p:sp>
        <p:nvSpPr>
          <p:cNvPr id="40" name="Google Shape;140;p26"/>
          <p:cNvSpPr txBox="1"/>
          <p:nvPr/>
        </p:nvSpPr>
        <p:spPr>
          <a:xfrm>
            <a:off x="5915892" y="3879273"/>
            <a:ext cx="2426822" cy="1356017"/>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68575" tIns="68575" rIns="68575" bIns="68575" anchor="ctr" anchorCtr="0">
            <a:noAutofit/>
          </a:bodyPr>
          <a:lstStyle>
            <a:defPPr marR="0" lvl="0" algn="l" rtl="0">
              <a:lnSpc>
                <a:spcPct val="100000"/>
              </a:lnSpc>
              <a:spcBef>
                <a:spcPts val="0"/>
              </a:spcBef>
              <a:spcAft>
                <a:spcPts val="0"/>
              </a:spcAft>
            </a:defPPr>
            <a:lvl1pPr marL="0" indent="0" algn="ctr">
              <a:lnSpc>
                <a:spcPct val="90000"/>
              </a:lnSpc>
              <a:buNone/>
              <a:defRPr sz="2000" b="1" i="1">
                <a:solidFill>
                  <a:schemeClr val="dk1"/>
                </a:solidFill>
                <a:latin typeface="Calibri"/>
                <a:ea typeface="Calibri"/>
                <a:cs typeface="Calibri"/>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buClr>
                <a:srgbClr val="000000"/>
              </a:buClr>
              <a:buFont typeface="Arial"/>
              <a:buNone/>
            </a:pPr>
            <a:r>
              <a:rPr lang="fr-FR" sz="1200" b="0" kern="0" dirty="0">
                <a:solidFill>
                  <a:srgbClr val="000000"/>
                </a:solidFill>
                <a:sym typeface="Calibri"/>
              </a:rPr>
              <a:t>Quel cadre d’action </a:t>
            </a:r>
            <a:r>
              <a:rPr lang="fr-FR" sz="1200" b="0" kern="0" dirty="0" smtClean="0">
                <a:solidFill>
                  <a:srgbClr val="000000"/>
                </a:solidFill>
                <a:sym typeface="Calibri"/>
              </a:rPr>
              <a:t>?</a:t>
            </a:r>
            <a:endParaRPr lang="fr-FR" sz="1200" b="0" i="0" kern="0" dirty="0" smtClean="0">
              <a:solidFill>
                <a:srgbClr val="000000"/>
              </a:solidFill>
              <a:sym typeface="Calibri"/>
            </a:endParaRPr>
          </a:p>
          <a:p>
            <a:pPr>
              <a:spcBef>
                <a:spcPts val="400"/>
              </a:spcBef>
              <a:buClr>
                <a:srgbClr val="000000"/>
              </a:buClr>
              <a:buFont typeface="Arial"/>
              <a:buNone/>
            </a:pPr>
            <a:r>
              <a:rPr lang="fr-FR" sz="1600" b="0" i="0" kern="0" dirty="0" smtClean="0">
                <a:solidFill>
                  <a:srgbClr val="000000"/>
                </a:solidFill>
                <a:sym typeface="Calibri"/>
              </a:rPr>
              <a:t>Elaboration </a:t>
            </a:r>
            <a:r>
              <a:rPr lang="fr-FR" sz="1600" b="0" i="0" kern="0" dirty="0">
                <a:solidFill>
                  <a:srgbClr val="000000"/>
                </a:solidFill>
                <a:sym typeface="Calibri"/>
              </a:rPr>
              <a:t>de</a:t>
            </a:r>
            <a:r>
              <a:rPr lang="fr-FR" sz="1600" i="0" kern="0" dirty="0">
                <a:solidFill>
                  <a:srgbClr val="000000"/>
                </a:solidFill>
                <a:sym typeface="Calibri"/>
              </a:rPr>
              <a:t> politiques de santé publique </a:t>
            </a:r>
            <a:r>
              <a:rPr lang="fr-FR" sz="1600" b="0" i="0" kern="0" dirty="0">
                <a:solidFill>
                  <a:srgbClr val="000000"/>
                </a:solidFill>
                <a:sym typeface="Calibri"/>
              </a:rPr>
              <a:t>et </a:t>
            </a:r>
            <a:r>
              <a:rPr lang="fr-FR" sz="1600" i="0" kern="0" dirty="0">
                <a:solidFill>
                  <a:srgbClr val="000000"/>
                </a:solidFill>
                <a:sym typeface="Calibri"/>
              </a:rPr>
              <a:t>d’action sociale</a:t>
            </a:r>
          </a:p>
        </p:txBody>
      </p:sp>
    </p:spTree>
    <p:extLst>
      <p:ext uri="{BB962C8B-B14F-4D97-AF65-F5344CB8AC3E}">
        <p14:creationId xmlns:p14="http://schemas.microsoft.com/office/powerpoint/2010/main" val="24933307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par>
                                <p:cTn id="8" presetID="10" presetClass="entr" presetSubtype="0" fill="hold" nodeType="withEffect">
                                  <p:stCondLst>
                                    <p:cond delay="10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381001" y="1343892"/>
            <a:ext cx="8118764" cy="39833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p>
          <a:p>
            <a:pPr algn="ctr"/>
            <a:endParaRPr lang="fr-FR" sz="2400" dirty="0"/>
          </a:p>
          <a:p>
            <a:pPr algn="ctr"/>
            <a:endParaRPr lang="fr-FR" sz="2400" dirty="0"/>
          </a:p>
        </p:txBody>
      </p:sp>
      <p:sp>
        <p:nvSpPr>
          <p:cNvPr id="2" name="Titre 1"/>
          <p:cNvSpPr>
            <a:spLocks noGrp="1"/>
          </p:cNvSpPr>
          <p:nvPr>
            <p:ph type="title"/>
          </p:nvPr>
        </p:nvSpPr>
        <p:spPr>
          <a:xfrm>
            <a:off x="1600200" y="5322423"/>
            <a:ext cx="7322127" cy="375136"/>
          </a:xfrm>
        </p:spPr>
        <p:txBody>
          <a:bodyPr>
            <a:normAutofit fontScale="90000"/>
          </a:bodyPr>
          <a:lstStyle/>
          <a:p>
            <a:r>
              <a:rPr lang="fr-FR" sz="2800" dirty="0" smtClean="0"/>
              <a:t>NB : Sciences </a:t>
            </a:r>
            <a:r>
              <a:rPr lang="fr-FR" sz="2800" i="1" dirty="0" smtClean="0"/>
              <a:t>et techniques </a:t>
            </a:r>
            <a:r>
              <a:rPr lang="fr-FR" sz="2800" dirty="0" smtClean="0"/>
              <a:t>sanitaires et sociales</a:t>
            </a:r>
            <a:endParaRPr lang="fr-FR" sz="2800" dirty="0"/>
          </a:p>
        </p:txBody>
      </p:sp>
      <p:sp>
        <p:nvSpPr>
          <p:cNvPr id="3" name="Espace réservé du contenu 2"/>
          <p:cNvSpPr>
            <a:spLocks noGrp="1"/>
          </p:cNvSpPr>
          <p:nvPr>
            <p:ph idx="1"/>
          </p:nvPr>
        </p:nvSpPr>
        <p:spPr>
          <a:xfrm>
            <a:off x="470645" y="627834"/>
            <a:ext cx="8077201" cy="651214"/>
          </a:xfrm>
        </p:spPr>
        <p:txBody>
          <a:bodyPr/>
          <a:lstStyle/>
          <a:p>
            <a:r>
              <a:rPr lang="fr-FR" sz="2400" dirty="0" smtClean="0"/>
              <a:t>STSS, c’est aussi SCIENCES </a:t>
            </a:r>
            <a:r>
              <a:rPr lang="fr-FR" sz="2400" i="1" dirty="0" smtClean="0"/>
              <a:t>: sciences sociales appliquées aux questions de santé et sociales</a:t>
            </a:r>
          </a:p>
          <a:p>
            <a:pPr lvl="1"/>
            <a:endParaRPr lang="fr-FR" sz="2000" dirty="0"/>
          </a:p>
        </p:txBody>
      </p:sp>
      <p:sp>
        <p:nvSpPr>
          <p:cNvPr id="12" name="Double vague 11"/>
          <p:cNvSpPr/>
          <p:nvPr/>
        </p:nvSpPr>
        <p:spPr>
          <a:xfrm>
            <a:off x="5191991" y="5720904"/>
            <a:ext cx="3619498" cy="701913"/>
          </a:xfrm>
          <a:prstGeom prst="double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Et penser aux liens avec l’EMC, l’EMI</a:t>
            </a:r>
            <a:endParaRPr lang="fr-FR" dirty="0"/>
          </a:p>
        </p:txBody>
      </p:sp>
      <p:sp>
        <p:nvSpPr>
          <p:cNvPr id="15" name="Vague 14"/>
          <p:cNvSpPr/>
          <p:nvPr/>
        </p:nvSpPr>
        <p:spPr>
          <a:xfrm>
            <a:off x="1705842" y="1628211"/>
            <a:ext cx="5401540" cy="1648101"/>
          </a:xfrm>
          <a:prstGeom prst="wav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800" dirty="0" smtClean="0"/>
              <a:t>Santé publique</a:t>
            </a:r>
          </a:p>
          <a:p>
            <a:pPr algn="ctr"/>
            <a:endParaRPr lang="fr-FR" sz="1800" dirty="0" smtClean="0"/>
          </a:p>
        </p:txBody>
      </p:sp>
      <p:sp>
        <p:nvSpPr>
          <p:cNvPr id="14" name="Vague 13"/>
          <p:cNvSpPr/>
          <p:nvPr/>
        </p:nvSpPr>
        <p:spPr>
          <a:xfrm>
            <a:off x="1600200" y="3657600"/>
            <a:ext cx="5507182" cy="1203615"/>
          </a:xfrm>
          <a:prstGeom prst="wave">
            <a:avLst>
              <a:gd name="adj1" fmla="val 12500"/>
              <a:gd name="adj2" fmla="val 252"/>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Intervention </a:t>
            </a:r>
            <a:r>
              <a:rPr lang="fr-FR" dirty="0"/>
              <a:t>sociale</a:t>
            </a:r>
          </a:p>
        </p:txBody>
      </p:sp>
      <p:sp>
        <p:nvSpPr>
          <p:cNvPr id="6" name="Vague 5"/>
          <p:cNvSpPr/>
          <p:nvPr/>
        </p:nvSpPr>
        <p:spPr>
          <a:xfrm rot="2243160">
            <a:off x="924562" y="2958012"/>
            <a:ext cx="2175163" cy="824060"/>
          </a:xfrm>
          <a:prstGeom prst="wav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Sociologie</a:t>
            </a:r>
            <a:endParaRPr lang="fr-FR" dirty="0"/>
          </a:p>
        </p:txBody>
      </p:sp>
      <p:sp>
        <p:nvSpPr>
          <p:cNvPr id="7" name="Vague 6"/>
          <p:cNvSpPr/>
          <p:nvPr/>
        </p:nvSpPr>
        <p:spPr>
          <a:xfrm rot="2011542">
            <a:off x="2262287" y="2796294"/>
            <a:ext cx="2175163" cy="824060"/>
          </a:xfrm>
          <a:prstGeom prst="wav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Histoire</a:t>
            </a:r>
            <a:endParaRPr lang="fr-FR" dirty="0"/>
          </a:p>
        </p:txBody>
      </p:sp>
      <p:sp>
        <p:nvSpPr>
          <p:cNvPr id="9" name="Vague 8"/>
          <p:cNvSpPr/>
          <p:nvPr/>
        </p:nvSpPr>
        <p:spPr>
          <a:xfrm rot="2137314">
            <a:off x="4013137" y="3013765"/>
            <a:ext cx="2175163" cy="824060"/>
          </a:xfrm>
          <a:prstGeom prst="wav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Economie</a:t>
            </a:r>
            <a:endParaRPr lang="fr-FR" dirty="0"/>
          </a:p>
        </p:txBody>
      </p:sp>
      <p:sp>
        <p:nvSpPr>
          <p:cNvPr id="10" name="Vague 9"/>
          <p:cNvSpPr/>
          <p:nvPr/>
        </p:nvSpPr>
        <p:spPr>
          <a:xfrm rot="2069182">
            <a:off x="5259245" y="2845102"/>
            <a:ext cx="2175163" cy="824060"/>
          </a:xfrm>
          <a:prstGeom prst="wav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Sciences politiques</a:t>
            </a:r>
            <a:endParaRPr lang="fr-FR" dirty="0"/>
          </a:p>
        </p:txBody>
      </p:sp>
    </p:spTree>
    <p:extLst>
      <p:ext uri="{BB962C8B-B14F-4D97-AF65-F5344CB8AC3E}">
        <p14:creationId xmlns:p14="http://schemas.microsoft.com/office/powerpoint/2010/main" val="19757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p:cNvSpPr/>
          <p:nvPr/>
        </p:nvSpPr>
        <p:spPr>
          <a:xfrm>
            <a:off x="699748" y="2502614"/>
            <a:ext cx="3846436" cy="30638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0" name="Ellipse 19"/>
          <p:cNvSpPr/>
          <p:nvPr/>
        </p:nvSpPr>
        <p:spPr>
          <a:xfrm>
            <a:off x="3004255" y="2323179"/>
            <a:ext cx="3867599" cy="3099539"/>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1400"/>
          </a:p>
        </p:txBody>
      </p:sp>
      <p:sp>
        <p:nvSpPr>
          <p:cNvPr id="7" name="Ellipse 6"/>
          <p:cNvSpPr/>
          <p:nvPr/>
        </p:nvSpPr>
        <p:spPr>
          <a:xfrm>
            <a:off x="2356336" y="1751739"/>
            <a:ext cx="2602794" cy="2814851"/>
          </a:xfrm>
          <a:prstGeom prst="ellipse">
            <a:avLst/>
          </a:prstGeom>
          <a:solidFill>
            <a:srgbClr val="934BC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2477695" y="2600181"/>
            <a:ext cx="2441265" cy="2443565"/>
          </a:xfrm>
          <a:prstGeom prst="ellipse">
            <a:avLst/>
          </a:prstGeom>
          <a:solidFill>
            <a:srgbClr val="7030A0"/>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fr-FR" dirty="0"/>
          </a:p>
        </p:txBody>
      </p:sp>
      <p:sp>
        <p:nvSpPr>
          <p:cNvPr id="4" name="Ellipse 3"/>
          <p:cNvSpPr/>
          <p:nvPr/>
        </p:nvSpPr>
        <p:spPr>
          <a:xfrm>
            <a:off x="2948923" y="3047026"/>
            <a:ext cx="1486213" cy="1063622"/>
          </a:xfrm>
          <a:prstGeom prst="ellipse">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a:t>Santé, </a:t>
            </a:r>
            <a:br>
              <a:rPr lang="fr-FR" sz="1500" dirty="0"/>
            </a:br>
            <a:r>
              <a:rPr lang="fr-FR" sz="1500" dirty="0"/>
              <a:t>bien-être, cohésion sociale</a:t>
            </a:r>
          </a:p>
        </p:txBody>
      </p:sp>
      <p:sp>
        <p:nvSpPr>
          <p:cNvPr id="9" name="Rectangle 8"/>
          <p:cNvSpPr/>
          <p:nvPr/>
        </p:nvSpPr>
        <p:spPr>
          <a:xfrm>
            <a:off x="327679" y="1565689"/>
            <a:ext cx="1479116" cy="1232740"/>
          </a:xfrm>
          <a:prstGeom prst="wedgeRectCallout">
            <a:avLst>
              <a:gd name="adj1" fmla="val 130317"/>
              <a:gd name="adj2" fmla="val 135549"/>
            </a:avLst>
          </a:prstGeom>
          <a:solidFill>
            <a:srgbClr val="99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t>Comment les études scientifiques en santé-social contribuent-elles à la connaissance d’une population ?</a:t>
            </a:r>
          </a:p>
        </p:txBody>
      </p:sp>
      <p:sp>
        <p:nvSpPr>
          <p:cNvPr id="5" name="ZoneTexte 4"/>
          <p:cNvSpPr txBox="1"/>
          <p:nvPr/>
        </p:nvSpPr>
        <p:spPr>
          <a:xfrm>
            <a:off x="117409" y="3490376"/>
            <a:ext cx="3236748" cy="784830"/>
          </a:xfrm>
          <a:prstGeom prst="rect">
            <a:avLst/>
          </a:prstGeom>
          <a:noFill/>
        </p:spPr>
        <p:txBody>
          <a:bodyPr wrap="square" rtlCol="0">
            <a:spAutoFit/>
          </a:bodyPr>
          <a:lstStyle/>
          <a:p>
            <a:pPr algn="ctr"/>
            <a:r>
              <a:rPr lang="fr-FR" sz="1500" dirty="0">
                <a:solidFill>
                  <a:schemeClr val="bg1"/>
                </a:solidFill>
              </a:rPr>
              <a:t>Politiques et </a:t>
            </a:r>
          </a:p>
          <a:p>
            <a:pPr algn="ctr"/>
            <a:r>
              <a:rPr lang="fr-FR" sz="1500" dirty="0">
                <a:solidFill>
                  <a:schemeClr val="bg1"/>
                </a:solidFill>
              </a:rPr>
              <a:t>dispositifs de </a:t>
            </a:r>
            <a:br>
              <a:rPr lang="fr-FR" sz="1500" dirty="0">
                <a:solidFill>
                  <a:schemeClr val="bg1"/>
                </a:solidFill>
              </a:rPr>
            </a:br>
            <a:r>
              <a:rPr lang="fr-FR" sz="1500" dirty="0">
                <a:solidFill>
                  <a:schemeClr val="bg1"/>
                </a:solidFill>
              </a:rPr>
              <a:t>santé</a:t>
            </a:r>
          </a:p>
        </p:txBody>
      </p:sp>
      <p:sp>
        <p:nvSpPr>
          <p:cNvPr id="19" name="ZoneTexte 18"/>
          <p:cNvSpPr txBox="1"/>
          <p:nvPr/>
        </p:nvSpPr>
        <p:spPr>
          <a:xfrm>
            <a:off x="2959472" y="2016910"/>
            <a:ext cx="1440132" cy="323165"/>
          </a:xfrm>
          <a:prstGeom prst="rect">
            <a:avLst/>
          </a:prstGeom>
          <a:noFill/>
        </p:spPr>
        <p:txBody>
          <a:bodyPr wrap="square" rtlCol="0">
            <a:spAutoFit/>
          </a:bodyPr>
          <a:lstStyle/>
          <a:p>
            <a:pPr algn="ctr"/>
            <a:r>
              <a:rPr lang="fr-FR" sz="1500" dirty="0">
                <a:solidFill>
                  <a:schemeClr val="bg1"/>
                </a:solidFill>
              </a:rPr>
              <a:t>Protection sociale</a:t>
            </a:r>
          </a:p>
        </p:txBody>
      </p:sp>
      <p:sp>
        <p:nvSpPr>
          <p:cNvPr id="30" name="ZoneTexte 29"/>
          <p:cNvSpPr txBox="1"/>
          <p:nvPr/>
        </p:nvSpPr>
        <p:spPr>
          <a:xfrm>
            <a:off x="4399604" y="3149513"/>
            <a:ext cx="2602817" cy="1015663"/>
          </a:xfrm>
          <a:prstGeom prst="rect">
            <a:avLst/>
          </a:prstGeom>
          <a:noFill/>
        </p:spPr>
        <p:txBody>
          <a:bodyPr wrap="square" rtlCol="0">
            <a:spAutoFit/>
          </a:bodyPr>
          <a:lstStyle>
            <a:defPPr>
              <a:defRPr lang="fr-FR"/>
            </a:defPPr>
            <a:lvl1pPr algn="ctr">
              <a:defRPr sz="1500">
                <a:solidFill>
                  <a:schemeClr val="bg1"/>
                </a:solidFill>
              </a:defRPr>
            </a:lvl1pPr>
          </a:lstStyle>
          <a:p>
            <a:r>
              <a:rPr lang="fr-FR" dirty="0"/>
              <a:t>Politiques et </a:t>
            </a:r>
          </a:p>
          <a:p>
            <a:r>
              <a:rPr lang="fr-FR" dirty="0"/>
              <a:t>dispositifs pour</a:t>
            </a:r>
            <a:br>
              <a:rPr lang="fr-FR" dirty="0"/>
            </a:br>
            <a:r>
              <a:rPr lang="fr-FR" dirty="0"/>
              <a:t> favoriser le bien-être, </a:t>
            </a:r>
            <a:br>
              <a:rPr lang="fr-FR" dirty="0"/>
            </a:br>
            <a:r>
              <a:rPr lang="fr-FR" dirty="0"/>
              <a:t>la cohésion sociale</a:t>
            </a:r>
          </a:p>
        </p:txBody>
      </p:sp>
      <p:sp>
        <p:nvSpPr>
          <p:cNvPr id="43" name="Rectangle 42"/>
          <p:cNvSpPr/>
          <p:nvPr/>
        </p:nvSpPr>
        <p:spPr>
          <a:xfrm>
            <a:off x="5194500" y="4956384"/>
            <a:ext cx="2782301" cy="762686"/>
          </a:xfrm>
          <a:prstGeom prst="wedgeRectCallout">
            <a:avLst>
              <a:gd name="adj1" fmla="val -104595"/>
              <a:gd name="adj2" fmla="val -40816"/>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050" dirty="0"/>
              <a:t>Comment, sur le terrain, s’organise t- on pour améliorer la santé ou le bien-être des populations ? </a:t>
            </a:r>
            <a:br>
              <a:rPr lang="fr-FR" sz="1050" dirty="0"/>
            </a:br>
            <a:r>
              <a:rPr lang="fr-FR" sz="1050" dirty="0"/>
              <a:t>Quelle démarche ?</a:t>
            </a:r>
          </a:p>
        </p:txBody>
      </p:sp>
      <p:sp>
        <p:nvSpPr>
          <p:cNvPr id="40" name="Double flèche horizontale 39"/>
          <p:cNvSpPr/>
          <p:nvPr/>
        </p:nvSpPr>
        <p:spPr>
          <a:xfrm rot="10800000">
            <a:off x="4350524" y="4186187"/>
            <a:ext cx="894680" cy="247929"/>
          </a:xfrm>
          <a:prstGeom prst="leftRightArrow">
            <a:avLst/>
          </a:prstGeom>
          <a:gradFill flip="none" rotWithShape="1">
            <a:gsLst>
              <a:gs pos="0">
                <a:srgbClr val="CC0099"/>
              </a:gs>
              <a:gs pos="48000">
                <a:schemeClr val="accent6">
                  <a:lumMod val="97000"/>
                  <a:lumOff val="3000"/>
                </a:schemeClr>
              </a:gs>
              <a:gs pos="100000">
                <a:schemeClr val="accent6">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Arc plein 1"/>
          <p:cNvSpPr/>
          <p:nvPr/>
        </p:nvSpPr>
        <p:spPr>
          <a:xfrm>
            <a:off x="2742483" y="4062397"/>
            <a:ext cx="2055381" cy="863747"/>
          </a:xfrm>
          <a:prstGeom prst="blockArc">
            <a:avLst>
              <a:gd name="adj1" fmla="val 21128659"/>
              <a:gd name="adj2" fmla="val 10929201"/>
              <a:gd name="adj3" fmla="val 25166"/>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bg1"/>
                </a:solidFill>
              </a:rPr>
              <a:t>Interventions en </a:t>
            </a:r>
            <a:br>
              <a:rPr lang="fr-FR" sz="1500" dirty="0">
                <a:solidFill>
                  <a:schemeClr val="bg1"/>
                </a:solidFill>
              </a:rPr>
            </a:br>
            <a:r>
              <a:rPr lang="fr-FR" sz="1500" dirty="0">
                <a:solidFill>
                  <a:schemeClr val="bg1"/>
                </a:solidFill>
              </a:rPr>
              <a:t>santé-social</a:t>
            </a:r>
          </a:p>
        </p:txBody>
      </p:sp>
      <p:sp>
        <p:nvSpPr>
          <p:cNvPr id="21" name="Double flèche horizontale 20"/>
          <p:cNvSpPr/>
          <p:nvPr/>
        </p:nvSpPr>
        <p:spPr>
          <a:xfrm rot="10800000">
            <a:off x="1961579" y="4186187"/>
            <a:ext cx="910565" cy="247929"/>
          </a:xfrm>
          <a:prstGeom prst="leftRightArrow">
            <a:avLst/>
          </a:prstGeom>
          <a:gradFill flip="none" rotWithShape="1">
            <a:gsLst>
              <a:gs pos="0">
                <a:srgbClr val="CC0099"/>
              </a:gs>
              <a:gs pos="48000">
                <a:schemeClr val="accent6">
                  <a:lumMod val="97000"/>
                  <a:lumOff val="3000"/>
                </a:schemeClr>
              </a:gs>
              <a:gs pos="100000">
                <a:schemeClr val="accent6">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Double flèche horizontale 21"/>
          <p:cNvSpPr/>
          <p:nvPr/>
        </p:nvSpPr>
        <p:spPr>
          <a:xfrm rot="10800000">
            <a:off x="3262123" y="5092364"/>
            <a:ext cx="1150109" cy="247929"/>
          </a:xfrm>
          <a:prstGeom prst="leftRightArrow">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Double flèche horizontale 22"/>
          <p:cNvSpPr/>
          <p:nvPr/>
        </p:nvSpPr>
        <p:spPr>
          <a:xfrm rot="12664216">
            <a:off x="4317965" y="2573971"/>
            <a:ext cx="1150109" cy="247929"/>
          </a:xfrm>
          <a:prstGeom prst="leftRightArrow">
            <a:avLst/>
          </a:prstGeom>
          <a:gradFill flip="none" rotWithShape="1">
            <a:gsLst>
              <a:gs pos="0">
                <a:srgbClr val="CC0099"/>
              </a:gs>
              <a:gs pos="48000">
                <a:schemeClr val="accent6">
                  <a:lumMod val="97000"/>
                  <a:lumOff val="3000"/>
                </a:schemeClr>
              </a:gs>
              <a:gs pos="100000">
                <a:schemeClr val="accent6">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Double flèche horizontale 23"/>
          <p:cNvSpPr/>
          <p:nvPr/>
        </p:nvSpPr>
        <p:spPr>
          <a:xfrm rot="8835402">
            <a:off x="1880864" y="2563453"/>
            <a:ext cx="1049472" cy="247929"/>
          </a:xfrm>
          <a:prstGeom prst="leftRightArrow">
            <a:avLst/>
          </a:prstGeom>
          <a:gradFill flip="none" rotWithShape="1">
            <a:gsLst>
              <a:gs pos="0">
                <a:srgbClr val="CC0099"/>
              </a:gs>
              <a:gs pos="48000">
                <a:schemeClr val="accent6">
                  <a:lumMod val="97000"/>
                  <a:lumOff val="3000"/>
                </a:schemeClr>
              </a:gs>
              <a:gs pos="100000">
                <a:schemeClr val="accent6">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209338" y="5600166"/>
            <a:ext cx="1371378" cy="369332"/>
          </a:xfrm>
          <a:prstGeom prst="rect">
            <a:avLst/>
          </a:prstGeom>
          <a:solidFill>
            <a:srgbClr val="990099"/>
          </a:solidFill>
          <a:scene3d>
            <a:camera prst="orthographicFront"/>
            <a:lightRig rig="threePt" dir="t"/>
          </a:scene3d>
          <a:sp3d>
            <a:bevelT w="152400" h="50800" prst="softRound"/>
          </a:sp3d>
        </p:spPr>
        <p:txBody>
          <a:bodyPr wrap="square" rtlCol="0">
            <a:spAutoFit/>
          </a:bodyPr>
          <a:lstStyle/>
          <a:p>
            <a:r>
              <a:rPr lang="fr-FR" dirty="0" smtClean="0">
                <a:solidFill>
                  <a:schemeClr val="bg1"/>
                </a:solidFill>
              </a:rPr>
              <a:t>Première</a:t>
            </a:r>
            <a:endParaRPr lang="fr-FR" dirty="0">
              <a:solidFill>
                <a:schemeClr val="bg1"/>
              </a:solidFill>
            </a:endParaRPr>
          </a:p>
        </p:txBody>
      </p:sp>
      <p:sp>
        <p:nvSpPr>
          <p:cNvPr id="26" name="ZoneTexte 25"/>
          <p:cNvSpPr txBox="1"/>
          <p:nvPr/>
        </p:nvSpPr>
        <p:spPr>
          <a:xfrm>
            <a:off x="1685220" y="5630584"/>
            <a:ext cx="1371378" cy="369332"/>
          </a:xfrm>
          <a:prstGeom prst="rect">
            <a:avLst/>
          </a:prstGeom>
          <a:solidFill>
            <a:schemeClr val="accent6">
              <a:lumMod val="75000"/>
            </a:schemeClr>
          </a:solidFill>
          <a:scene3d>
            <a:camera prst="orthographicFront"/>
            <a:lightRig rig="threePt" dir="t"/>
          </a:scene3d>
          <a:sp3d>
            <a:bevelT w="152400" h="50800" prst="softRound"/>
          </a:sp3d>
        </p:spPr>
        <p:txBody>
          <a:bodyPr wrap="square" rtlCol="0">
            <a:spAutoFit/>
          </a:bodyPr>
          <a:lstStyle/>
          <a:p>
            <a:r>
              <a:rPr lang="fr-FR" dirty="0" smtClean="0">
                <a:solidFill>
                  <a:schemeClr val="bg1"/>
                </a:solidFill>
              </a:rPr>
              <a:t>Terminale</a:t>
            </a:r>
            <a:endParaRPr lang="fr-FR" dirty="0">
              <a:solidFill>
                <a:schemeClr val="bg1"/>
              </a:solidFill>
            </a:endParaRPr>
          </a:p>
        </p:txBody>
      </p:sp>
      <p:sp>
        <p:nvSpPr>
          <p:cNvPr id="25" name="Double flèche horizontale 24"/>
          <p:cNvSpPr/>
          <p:nvPr/>
        </p:nvSpPr>
        <p:spPr>
          <a:xfrm rot="16374005">
            <a:off x="3474538" y="2652074"/>
            <a:ext cx="477984" cy="247929"/>
          </a:xfrm>
          <a:prstGeom prst="leftRigh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Double flèche horizontale 26"/>
          <p:cNvSpPr/>
          <p:nvPr/>
        </p:nvSpPr>
        <p:spPr>
          <a:xfrm rot="15046722">
            <a:off x="2486882" y="3065554"/>
            <a:ext cx="458036" cy="247929"/>
          </a:xfrm>
          <a:prstGeom prst="leftRightArrow">
            <a:avLst/>
          </a:prstGeom>
          <a:solidFill>
            <a:srgbClr val="99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Double flèche horizontale 27"/>
          <p:cNvSpPr/>
          <p:nvPr/>
        </p:nvSpPr>
        <p:spPr>
          <a:xfrm rot="16200000">
            <a:off x="3456520" y="4148573"/>
            <a:ext cx="443465" cy="247929"/>
          </a:xfrm>
          <a:prstGeom prst="leftRigh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itre 2"/>
          <p:cNvSpPr>
            <a:spLocks noGrp="1"/>
          </p:cNvSpPr>
          <p:nvPr>
            <p:ph type="title"/>
          </p:nvPr>
        </p:nvSpPr>
        <p:spPr>
          <a:xfrm>
            <a:off x="966872" y="208039"/>
            <a:ext cx="6249987" cy="369888"/>
          </a:xfrm>
        </p:spPr>
        <p:txBody>
          <a:bodyPr>
            <a:normAutofit fontScale="90000"/>
          </a:bodyPr>
          <a:lstStyle/>
          <a:p>
            <a:r>
              <a:rPr lang="fr-FR" sz="2200" cap="none" dirty="0"/>
              <a:t>Programme</a:t>
            </a:r>
            <a:r>
              <a:rPr lang="fr-FR" sz="2700" cap="none" dirty="0"/>
              <a:t> de STSS – </a:t>
            </a:r>
            <a:r>
              <a:rPr lang="fr-FR" sz="2700" cap="none" dirty="0" smtClean="0"/>
              <a:t>ensemble du programme</a:t>
            </a:r>
            <a:endParaRPr lang="fr-FR" sz="2700" cap="none" dirty="0"/>
          </a:p>
        </p:txBody>
      </p:sp>
      <p:sp>
        <p:nvSpPr>
          <p:cNvPr id="32" name="ZoneTexte 31"/>
          <p:cNvSpPr txBox="1"/>
          <p:nvPr/>
        </p:nvSpPr>
        <p:spPr>
          <a:xfrm>
            <a:off x="2370909" y="727216"/>
            <a:ext cx="2685242" cy="923330"/>
          </a:xfrm>
          <a:prstGeom prst="rect">
            <a:avLst/>
          </a:prstGeom>
          <a:noFill/>
          <a:ln w="38100">
            <a:solidFill>
              <a:srgbClr val="0070C0"/>
            </a:solidFill>
          </a:ln>
        </p:spPr>
        <p:txBody>
          <a:bodyPr wrap="square" rtlCol="0">
            <a:spAutoFit/>
          </a:bodyPr>
          <a:lstStyle/>
          <a:p>
            <a:pPr algn="ctr"/>
            <a:r>
              <a:rPr lang="fr-FR" i="1" dirty="0" smtClean="0"/>
              <a:t>Agir pour assurer la santé, le bien-être des populations, la cohésion sociale</a:t>
            </a:r>
            <a:endParaRPr lang="fr-FR" i="1" dirty="0"/>
          </a:p>
        </p:txBody>
      </p:sp>
    </p:spTree>
    <p:extLst>
      <p:ext uri="{BB962C8B-B14F-4D97-AF65-F5344CB8AC3E}">
        <p14:creationId xmlns:p14="http://schemas.microsoft.com/office/powerpoint/2010/main" val="678259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356336" y="1751739"/>
            <a:ext cx="2602794" cy="2814851"/>
          </a:xfrm>
          <a:prstGeom prst="ellipse">
            <a:avLst/>
          </a:prstGeom>
          <a:solidFill>
            <a:srgbClr val="934BC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2477695" y="2600181"/>
            <a:ext cx="2441265" cy="2443565"/>
          </a:xfrm>
          <a:prstGeom prst="ellipse">
            <a:avLst/>
          </a:prstGeom>
          <a:solidFill>
            <a:srgbClr val="7030A0"/>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fr-FR" dirty="0"/>
          </a:p>
        </p:txBody>
      </p:sp>
      <p:sp>
        <p:nvSpPr>
          <p:cNvPr id="4" name="Ellipse 3"/>
          <p:cNvSpPr/>
          <p:nvPr/>
        </p:nvSpPr>
        <p:spPr>
          <a:xfrm>
            <a:off x="2948923" y="3047026"/>
            <a:ext cx="1486213" cy="1063622"/>
          </a:xfrm>
          <a:prstGeom prst="ellipse">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a:t>Santé, </a:t>
            </a:r>
            <a:br>
              <a:rPr lang="fr-FR" sz="1500" dirty="0"/>
            </a:br>
            <a:r>
              <a:rPr lang="fr-FR" sz="1500" dirty="0"/>
              <a:t>bien-être, cohésion sociale</a:t>
            </a:r>
          </a:p>
        </p:txBody>
      </p:sp>
      <p:sp>
        <p:nvSpPr>
          <p:cNvPr id="9" name="Rectangle 8"/>
          <p:cNvSpPr/>
          <p:nvPr/>
        </p:nvSpPr>
        <p:spPr>
          <a:xfrm>
            <a:off x="327679" y="1800237"/>
            <a:ext cx="1479116" cy="998192"/>
          </a:xfrm>
          <a:prstGeom prst="wedgeRectCallout">
            <a:avLst>
              <a:gd name="adj1" fmla="val 130317"/>
              <a:gd name="adj2" fmla="val 135549"/>
            </a:avLst>
          </a:prstGeom>
          <a:solidFill>
            <a:srgbClr val="99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t>Comment les études scientifiques en santé-social contribuent-elles à la connaissance d’une population ?</a:t>
            </a:r>
          </a:p>
        </p:txBody>
      </p:sp>
      <p:sp>
        <p:nvSpPr>
          <p:cNvPr id="5" name="ZoneTexte 4"/>
          <p:cNvSpPr txBox="1"/>
          <p:nvPr/>
        </p:nvSpPr>
        <p:spPr>
          <a:xfrm>
            <a:off x="117409" y="3490376"/>
            <a:ext cx="3236748" cy="784830"/>
          </a:xfrm>
          <a:prstGeom prst="rect">
            <a:avLst/>
          </a:prstGeom>
          <a:noFill/>
        </p:spPr>
        <p:txBody>
          <a:bodyPr wrap="square" rtlCol="0">
            <a:spAutoFit/>
          </a:bodyPr>
          <a:lstStyle/>
          <a:p>
            <a:pPr algn="ctr"/>
            <a:r>
              <a:rPr lang="fr-FR" sz="1500" dirty="0">
                <a:solidFill>
                  <a:schemeClr val="bg1"/>
                </a:solidFill>
              </a:rPr>
              <a:t>Politiques et </a:t>
            </a:r>
          </a:p>
          <a:p>
            <a:pPr algn="ctr"/>
            <a:r>
              <a:rPr lang="fr-FR" sz="1500" dirty="0">
                <a:solidFill>
                  <a:schemeClr val="bg1"/>
                </a:solidFill>
              </a:rPr>
              <a:t>dispositifs de </a:t>
            </a:r>
            <a:br>
              <a:rPr lang="fr-FR" sz="1500" dirty="0">
                <a:solidFill>
                  <a:schemeClr val="bg1"/>
                </a:solidFill>
              </a:rPr>
            </a:br>
            <a:r>
              <a:rPr lang="fr-FR" sz="1500" dirty="0">
                <a:solidFill>
                  <a:schemeClr val="bg1"/>
                </a:solidFill>
              </a:rPr>
              <a:t>santé</a:t>
            </a:r>
          </a:p>
        </p:txBody>
      </p:sp>
      <p:sp>
        <p:nvSpPr>
          <p:cNvPr id="19" name="ZoneTexte 18"/>
          <p:cNvSpPr txBox="1"/>
          <p:nvPr/>
        </p:nvSpPr>
        <p:spPr>
          <a:xfrm>
            <a:off x="2959472" y="2016910"/>
            <a:ext cx="1440132" cy="323165"/>
          </a:xfrm>
          <a:prstGeom prst="rect">
            <a:avLst/>
          </a:prstGeom>
          <a:noFill/>
        </p:spPr>
        <p:txBody>
          <a:bodyPr wrap="square" rtlCol="0">
            <a:spAutoFit/>
          </a:bodyPr>
          <a:lstStyle/>
          <a:p>
            <a:pPr algn="ctr"/>
            <a:r>
              <a:rPr lang="fr-FR" sz="1500" dirty="0">
                <a:solidFill>
                  <a:schemeClr val="bg1"/>
                </a:solidFill>
              </a:rPr>
              <a:t>Protection sociale</a:t>
            </a:r>
          </a:p>
        </p:txBody>
      </p:sp>
      <p:sp>
        <p:nvSpPr>
          <p:cNvPr id="2" name="Arc plein 1"/>
          <p:cNvSpPr/>
          <p:nvPr/>
        </p:nvSpPr>
        <p:spPr>
          <a:xfrm>
            <a:off x="2742483" y="4062397"/>
            <a:ext cx="2055381" cy="863747"/>
          </a:xfrm>
          <a:prstGeom prst="blockArc">
            <a:avLst>
              <a:gd name="adj1" fmla="val 21128659"/>
              <a:gd name="adj2" fmla="val 10929201"/>
              <a:gd name="adj3" fmla="val 25166"/>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bg1"/>
                </a:solidFill>
              </a:rPr>
              <a:t>Interventions en </a:t>
            </a:r>
            <a:br>
              <a:rPr lang="fr-FR" sz="1500" dirty="0">
                <a:solidFill>
                  <a:schemeClr val="bg1"/>
                </a:solidFill>
              </a:rPr>
            </a:br>
            <a:r>
              <a:rPr lang="fr-FR" sz="1500" dirty="0">
                <a:solidFill>
                  <a:schemeClr val="bg1"/>
                </a:solidFill>
              </a:rPr>
              <a:t>santé-social</a:t>
            </a:r>
          </a:p>
        </p:txBody>
      </p:sp>
      <p:sp>
        <p:nvSpPr>
          <p:cNvPr id="25" name="Double flèche horizontale 24"/>
          <p:cNvSpPr/>
          <p:nvPr/>
        </p:nvSpPr>
        <p:spPr>
          <a:xfrm rot="16374005">
            <a:off x="3474538" y="2652074"/>
            <a:ext cx="477984" cy="247929"/>
          </a:xfrm>
          <a:prstGeom prst="leftRigh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Double flèche horizontale 26"/>
          <p:cNvSpPr/>
          <p:nvPr/>
        </p:nvSpPr>
        <p:spPr>
          <a:xfrm rot="15046722">
            <a:off x="2486882" y="3065554"/>
            <a:ext cx="458036" cy="247929"/>
          </a:xfrm>
          <a:prstGeom prst="leftRightArrow">
            <a:avLst/>
          </a:prstGeom>
          <a:solidFill>
            <a:srgbClr val="99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Double flèche horizontale 27"/>
          <p:cNvSpPr/>
          <p:nvPr/>
        </p:nvSpPr>
        <p:spPr>
          <a:xfrm rot="16200000">
            <a:off x="3456520" y="4148573"/>
            <a:ext cx="443465" cy="247929"/>
          </a:xfrm>
          <a:prstGeom prst="leftRigh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itre 2"/>
          <p:cNvSpPr>
            <a:spLocks noGrp="1"/>
          </p:cNvSpPr>
          <p:nvPr>
            <p:ph type="title"/>
          </p:nvPr>
        </p:nvSpPr>
        <p:spPr>
          <a:xfrm>
            <a:off x="966872" y="208039"/>
            <a:ext cx="6249987" cy="369888"/>
          </a:xfrm>
        </p:spPr>
        <p:txBody>
          <a:bodyPr>
            <a:normAutofit fontScale="90000"/>
          </a:bodyPr>
          <a:lstStyle/>
          <a:p>
            <a:r>
              <a:rPr lang="fr-FR" sz="2200" cap="none" dirty="0"/>
              <a:t>Programme</a:t>
            </a:r>
            <a:r>
              <a:rPr lang="fr-FR" sz="2700" cap="none" dirty="0"/>
              <a:t> de STSS – </a:t>
            </a:r>
            <a:r>
              <a:rPr lang="fr-FR" sz="2700" cap="none" dirty="0" smtClean="0"/>
              <a:t>programme de première</a:t>
            </a:r>
            <a:endParaRPr lang="fr-FR" sz="2700" cap="none" dirty="0"/>
          </a:p>
        </p:txBody>
      </p:sp>
      <p:sp>
        <p:nvSpPr>
          <p:cNvPr id="32" name="Pensées 31"/>
          <p:cNvSpPr/>
          <p:nvPr/>
        </p:nvSpPr>
        <p:spPr>
          <a:xfrm>
            <a:off x="5535074" y="208039"/>
            <a:ext cx="3511946" cy="3282337"/>
          </a:xfrm>
          <a:prstGeom prst="cloudCallout">
            <a:avLst>
              <a:gd name="adj1" fmla="val -82395"/>
              <a:gd name="adj2" fmla="val 37388"/>
            </a:avLst>
          </a:prstGeom>
          <a:solidFill>
            <a:srgbClr val="A0309B"/>
          </a:solidFill>
        </p:spPr>
        <p:style>
          <a:lnRef idx="0">
            <a:schemeClr val="accent1"/>
          </a:lnRef>
          <a:fillRef idx="3">
            <a:schemeClr val="accent1"/>
          </a:fillRef>
          <a:effectRef idx="3">
            <a:schemeClr val="accent1"/>
          </a:effectRef>
          <a:fontRef idx="minor">
            <a:schemeClr val="lt1"/>
          </a:fontRef>
        </p:style>
        <p:txBody>
          <a:bodyPr rtlCol="0" anchor="ctr"/>
          <a:lstStyle/>
          <a:p>
            <a:r>
              <a:rPr lang="fr-FR" sz="1400" dirty="0"/>
              <a:t>  Qu’est-ce que la santé ?    Qu’est-ce que le bien-être ? Qu’est-ce que la cohésion sociale ? </a:t>
            </a:r>
          </a:p>
          <a:p>
            <a:r>
              <a:rPr lang="fr-FR" sz="1400" dirty="0"/>
              <a:t>Comment mesurer l’état de santé, de bien-être et la cohésion sociale ? </a:t>
            </a:r>
          </a:p>
          <a:p>
            <a:r>
              <a:rPr lang="fr-FR" sz="1400" dirty="0"/>
              <a:t>Comment émerge un problème de santé ? </a:t>
            </a:r>
          </a:p>
          <a:p>
            <a:r>
              <a:rPr lang="fr-FR" sz="1400" dirty="0"/>
              <a:t>Comment émerge un problème social ? </a:t>
            </a:r>
          </a:p>
        </p:txBody>
      </p:sp>
      <p:sp>
        <p:nvSpPr>
          <p:cNvPr id="33" name="Pensées 32"/>
          <p:cNvSpPr/>
          <p:nvPr/>
        </p:nvSpPr>
        <p:spPr>
          <a:xfrm>
            <a:off x="309208" y="3995155"/>
            <a:ext cx="2560443" cy="2028670"/>
          </a:xfrm>
          <a:prstGeom prst="cloudCallout">
            <a:avLst>
              <a:gd name="adj1" fmla="val 39168"/>
              <a:gd name="adj2" fmla="val -107325"/>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r>
              <a:rPr lang="fr-FR" sz="1400" b="1" dirty="0"/>
              <a:t>Qu’est-ce que la protection sociale ?</a:t>
            </a:r>
          </a:p>
          <a:p>
            <a:r>
              <a:rPr lang="fr-FR" sz="1400" b="1" dirty="0"/>
              <a:t>Quels liens avec la santé et le bien-être des personnes et des groupes ? </a:t>
            </a:r>
            <a:r>
              <a:rPr lang="fr-FR" sz="1400" dirty="0"/>
              <a:t>	</a:t>
            </a:r>
          </a:p>
        </p:txBody>
      </p:sp>
      <p:sp>
        <p:nvSpPr>
          <p:cNvPr id="34" name="Pensées 33"/>
          <p:cNvSpPr/>
          <p:nvPr/>
        </p:nvSpPr>
        <p:spPr>
          <a:xfrm>
            <a:off x="2048851" y="4937736"/>
            <a:ext cx="4086028" cy="2047742"/>
          </a:xfrm>
          <a:prstGeom prst="cloudCallout">
            <a:avLst>
              <a:gd name="adj1" fmla="val 8564"/>
              <a:gd name="adj2" fmla="val -65509"/>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r>
              <a:rPr lang="fr-FR" sz="1400" b="1" dirty="0"/>
              <a:t>Quelle action en santé pour agir sur les déterminants de santé et garantir la santé des personnes ? </a:t>
            </a:r>
            <a:endParaRPr lang="fr-FR" sz="1400" dirty="0"/>
          </a:p>
          <a:p>
            <a:r>
              <a:rPr lang="fr-FR" sz="1400" b="1" dirty="0"/>
              <a:t>Quelles interventions pour agir sur les problèmes sociaux ?</a:t>
            </a:r>
            <a:r>
              <a:rPr lang="fr-FR" sz="1400" dirty="0"/>
              <a:t>	</a:t>
            </a:r>
          </a:p>
        </p:txBody>
      </p:sp>
      <p:sp>
        <p:nvSpPr>
          <p:cNvPr id="3" name="Flèche courbée vers le bas 2"/>
          <p:cNvSpPr/>
          <p:nvPr/>
        </p:nvSpPr>
        <p:spPr>
          <a:xfrm rot="4277068">
            <a:off x="2907131" y="2294125"/>
            <a:ext cx="4589380" cy="147582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 name="ZoneTexte 41"/>
          <p:cNvSpPr txBox="1"/>
          <p:nvPr/>
        </p:nvSpPr>
        <p:spPr>
          <a:xfrm>
            <a:off x="2370909" y="727216"/>
            <a:ext cx="2685242" cy="923330"/>
          </a:xfrm>
          <a:prstGeom prst="rect">
            <a:avLst/>
          </a:prstGeom>
          <a:solidFill>
            <a:schemeClr val="bg1"/>
          </a:solidFill>
          <a:ln w="38100">
            <a:solidFill>
              <a:srgbClr val="0070C0"/>
            </a:solidFill>
          </a:ln>
        </p:spPr>
        <p:txBody>
          <a:bodyPr wrap="square" rtlCol="0">
            <a:spAutoFit/>
          </a:bodyPr>
          <a:lstStyle/>
          <a:p>
            <a:pPr algn="ctr"/>
            <a:r>
              <a:rPr lang="fr-FR" i="1" dirty="0" smtClean="0"/>
              <a:t>Agir pour assurer la santé, le bien-être des populations, la cohésion sociale</a:t>
            </a:r>
            <a:endParaRPr lang="fr-FR" i="1" dirty="0"/>
          </a:p>
        </p:txBody>
      </p:sp>
    </p:spTree>
    <p:extLst>
      <p:ext uri="{BB962C8B-B14F-4D97-AF65-F5344CB8AC3E}">
        <p14:creationId xmlns:p14="http://schemas.microsoft.com/office/powerpoint/2010/main" val="28858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p:cTn id="7" dur="2000" fill="hold"/>
                                        <p:tgtEl>
                                          <p:spTgt spid="32">
                                            <p:bg/>
                                          </p:spTgt>
                                        </p:tgtEl>
                                        <p:attrNameLst>
                                          <p:attrName>ppt_w</p:attrName>
                                        </p:attrNameLst>
                                      </p:cBhvr>
                                      <p:tavLst>
                                        <p:tav tm="0">
                                          <p:val>
                                            <p:fltVal val="0"/>
                                          </p:val>
                                        </p:tav>
                                        <p:tav tm="100000">
                                          <p:val>
                                            <p:strVal val="#ppt_w"/>
                                          </p:val>
                                        </p:tav>
                                      </p:tavLst>
                                    </p:anim>
                                    <p:anim calcmode="lin" valueType="num">
                                      <p:cBhvr>
                                        <p:cTn id="8" dur="2000" fill="hold"/>
                                        <p:tgtEl>
                                          <p:spTgt spid="32">
                                            <p:bg/>
                                          </p:spTgt>
                                        </p:tgtEl>
                                        <p:attrNameLst>
                                          <p:attrName>ppt_h</p:attrName>
                                        </p:attrNameLst>
                                      </p:cBhvr>
                                      <p:tavLst>
                                        <p:tav tm="0">
                                          <p:val>
                                            <p:fltVal val="0"/>
                                          </p:val>
                                        </p:tav>
                                        <p:tav tm="100000">
                                          <p:val>
                                            <p:strVal val="#ppt_h"/>
                                          </p:val>
                                        </p:tav>
                                      </p:tavLst>
                                    </p:anim>
                                    <p:animEffect transition="in" filter="fade">
                                      <p:cBhvr>
                                        <p:cTn id="9" dur="2000"/>
                                        <p:tgtEl>
                                          <p:spTgt spid="32">
                                            <p:bg/>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p:cTn id="13" dur="2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2">
                                            <p:txEl>
                                              <p:pRg st="0" end="0"/>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p:cTn id="19" dur="2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2">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2">
                                            <p:txEl>
                                              <p:pRg st="1" end="1"/>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p:cTn id="25" dur="2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2">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2">
                                            <p:txEl>
                                              <p:pRg st="2" end="2"/>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8000"/>
                            </p:stCondLst>
                            <p:childTnLst>
                              <p:par>
                                <p:cTn id="35" presetID="53" presetClass="entr" presetSubtype="16" fill="hold" grpId="0" nodeType="afterEffect">
                                  <p:stCondLst>
                                    <p:cond delay="0"/>
                                  </p:stCondLst>
                                  <p:childTnLst>
                                    <p:set>
                                      <p:cBhvr>
                                        <p:cTn id="36" dur="1" fill="hold">
                                          <p:stCondLst>
                                            <p:cond delay="0"/>
                                          </p:stCondLst>
                                        </p:cTn>
                                        <p:tgtEl>
                                          <p:spTgt spid="32">
                                            <p:txEl>
                                              <p:pRg st="3" end="3"/>
                                            </p:txEl>
                                          </p:spTgt>
                                        </p:tgtEl>
                                        <p:attrNameLst>
                                          <p:attrName>style.visibility</p:attrName>
                                        </p:attrNameLst>
                                      </p:cBhvr>
                                      <p:to>
                                        <p:strVal val="visible"/>
                                      </p:to>
                                    </p:set>
                                    <p:anim calcmode="lin" valueType="num">
                                      <p:cBhvr>
                                        <p:cTn id="37" dur="2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2">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2">
                                            <p:txEl>
                                              <p:pRg st="3" end="3"/>
                                            </p:txEl>
                                          </p:spTgt>
                                        </p:tgtEl>
                                      </p:cBhvr>
                                    </p:animEffect>
                                  </p:childTnLst>
                                </p:cTn>
                              </p:par>
                            </p:childTnLst>
                          </p:cTn>
                        </p:par>
                        <p:par>
                          <p:cTn id="40" fill="hold">
                            <p:stCondLst>
                              <p:cond delay="10000"/>
                            </p:stCondLst>
                            <p:childTnLst>
                              <p:par>
                                <p:cTn id="41" presetID="53" presetClass="entr" presetSubtype="16" fill="hold" grpId="0" nodeType="afterEffect">
                                  <p:stCondLst>
                                    <p:cond delay="0"/>
                                  </p:stCondLst>
                                  <p:childTnLst>
                                    <p:set>
                                      <p:cBhvr>
                                        <p:cTn id="42" dur="1" fill="hold">
                                          <p:stCondLst>
                                            <p:cond delay="0"/>
                                          </p:stCondLst>
                                        </p:cTn>
                                        <p:tgtEl>
                                          <p:spTgt spid="34">
                                            <p:bg/>
                                          </p:spTgt>
                                        </p:tgtEl>
                                        <p:attrNameLst>
                                          <p:attrName>style.visibility</p:attrName>
                                        </p:attrNameLst>
                                      </p:cBhvr>
                                      <p:to>
                                        <p:strVal val="visible"/>
                                      </p:to>
                                    </p:set>
                                    <p:anim calcmode="lin" valueType="num">
                                      <p:cBhvr>
                                        <p:cTn id="43" dur="2000" fill="hold"/>
                                        <p:tgtEl>
                                          <p:spTgt spid="34">
                                            <p:bg/>
                                          </p:spTgt>
                                        </p:tgtEl>
                                        <p:attrNameLst>
                                          <p:attrName>ppt_w</p:attrName>
                                        </p:attrNameLst>
                                      </p:cBhvr>
                                      <p:tavLst>
                                        <p:tav tm="0">
                                          <p:val>
                                            <p:fltVal val="0"/>
                                          </p:val>
                                        </p:tav>
                                        <p:tav tm="100000">
                                          <p:val>
                                            <p:strVal val="#ppt_w"/>
                                          </p:val>
                                        </p:tav>
                                      </p:tavLst>
                                    </p:anim>
                                    <p:anim calcmode="lin" valueType="num">
                                      <p:cBhvr>
                                        <p:cTn id="44" dur="2000" fill="hold"/>
                                        <p:tgtEl>
                                          <p:spTgt spid="34">
                                            <p:bg/>
                                          </p:spTgt>
                                        </p:tgtEl>
                                        <p:attrNameLst>
                                          <p:attrName>ppt_h</p:attrName>
                                        </p:attrNameLst>
                                      </p:cBhvr>
                                      <p:tavLst>
                                        <p:tav tm="0">
                                          <p:val>
                                            <p:fltVal val="0"/>
                                          </p:val>
                                        </p:tav>
                                        <p:tav tm="100000">
                                          <p:val>
                                            <p:strVal val="#ppt_h"/>
                                          </p:val>
                                        </p:tav>
                                      </p:tavLst>
                                    </p:anim>
                                    <p:animEffect transition="in" filter="fade">
                                      <p:cBhvr>
                                        <p:cTn id="45" dur="2000"/>
                                        <p:tgtEl>
                                          <p:spTgt spid="34">
                                            <p:bg/>
                                          </p:spTgt>
                                        </p:tgtEl>
                                      </p:cBhvr>
                                    </p:animEffect>
                                  </p:childTnLst>
                                </p:cTn>
                              </p:par>
                            </p:childTnLst>
                          </p:cTn>
                        </p:par>
                        <p:par>
                          <p:cTn id="46" fill="hold">
                            <p:stCondLst>
                              <p:cond delay="12000"/>
                            </p:stCondLst>
                            <p:childTnLst>
                              <p:par>
                                <p:cTn id="47" presetID="53" presetClass="entr" presetSubtype="16"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p:cTn id="49" dur="2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0" dur="20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1" dur="2000"/>
                                        <p:tgtEl>
                                          <p:spTgt spid="34">
                                            <p:txEl>
                                              <p:pRg st="0" end="0"/>
                                            </p:txEl>
                                          </p:spTgt>
                                        </p:tgtEl>
                                      </p:cBhvr>
                                    </p:animEffect>
                                  </p:childTnLst>
                                </p:cTn>
                              </p:par>
                            </p:childTnLst>
                          </p:cTn>
                        </p:par>
                        <p:par>
                          <p:cTn id="52" fill="hold">
                            <p:stCondLst>
                              <p:cond delay="14000"/>
                            </p:stCondLst>
                            <p:childTnLst>
                              <p:par>
                                <p:cTn id="53" presetID="53" presetClass="entr" presetSubtype="16" fill="hold" grpId="0" nodeType="afterEffect">
                                  <p:stCondLst>
                                    <p:cond delay="0"/>
                                  </p:stCondLst>
                                  <p:childTnLst>
                                    <p:set>
                                      <p:cBhvr>
                                        <p:cTn id="54" dur="1" fill="hold">
                                          <p:stCondLst>
                                            <p:cond delay="0"/>
                                          </p:stCondLst>
                                        </p:cTn>
                                        <p:tgtEl>
                                          <p:spTgt spid="34">
                                            <p:txEl>
                                              <p:pRg st="1" end="1"/>
                                            </p:txEl>
                                          </p:spTgt>
                                        </p:tgtEl>
                                        <p:attrNameLst>
                                          <p:attrName>style.visibility</p:attrName>
                                        </p:attrNameLst>
                                      </p:cBhvr>
                                      <p:to>
                                        <p:strVal val="visible"/>
                                      </p:to>
                                    </p:set>
                                    <p:anim calcmode="lin" valueType="num">
                                      <p:cBhvr>
                                        <p:cTn id="55" dur="20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56" dur="2000" fill="hold"/>
                                        <p:tgtEl>
                                          <p:spTgt spid="34">
                                            <p:txEl>
                                              <p:pRg st="1" end="1"/>
                                            </p:txEl>
                                          </p:spTgt>
                                        </p:tgtEl>
                                        <p:attrNameLst>
                                          <p:attrName>ppt_h</p:attrName>
                                        </p:attrNameLst>
                                      </p:cBhvr>
                                      <p:tavLst>
                                        <p:tav tm="0">
                                          <p:val>
                                            <p:fltVal val="0"/>
                                          </p:val>
                                        </p:tav>
                                        <p:tav tm="100000">
                                          <p:val>
                                            <p:strVal val="#ppt_h"/>
                                          </p:val>
                                        </p:tav>
                                      </p:tavLst>
                                    </p:anim>
                                    <p:animEffect transition="in" filter="fade">
                                      <p:cBhvr>
                                        <p:cTn id="57" dur="2000"/>
                                        <p:tgtEl>
                                          <p:spTgt spid="34">
                                            <p:txEl>
                                              <p:pRg st="1" end="1"/>
                                            </p:txEl>
                                          </p:spTgt>
                                        </p:tgtEl>
                                      </p:cBhvr>
                                    </p:animEffect>
                                  </p:childTnLst>
                                </p:cTn>
                              </p:par>
                            </p:childTnLst>
                          </p:cTn>
                        </p:par>
                        <p:par>
                          <p:cTn id="58" fill="hold">
                            <p:stCondLst>
                              <p:cond delay="16000"/>
                            </p:stCondLst>
                            <p:childTnLst>
                              <p:par>
                                <p:cTn id="59" presetID="53" presetClass="entr" presetSubtype="16" fill="hold" grpId="0" nodeType="afterEffect">
                                  <p:stCondLst>
                                    <p:cond delay="0"/>
                                  </p:stCondLst>
                                  <p:childTnLst>
                                    <p:set>
                                      <p:cBhvr>
                                        <p:cTn id="60" dur="1" fill="hold">
                                          <p:stCondLst>
                                            <p:cond delay="0"/>
                                          </p:stCondLst>
                                        </p:cTn>
                                        <p:tgtEl>
                                          <p:spTgt spid="33">
                                            <p:bg/>
                                          </p:spTgt>
                                        </p:tgtEl>
                                        <p:attrNameLst>
                                          <p:attrName>style.visibility</p:attrName>
                                        </p:attrNameLst>
                                      </p:cBhvr>
                                      <p:to>
                                        <p:strVal val="visible"/>
                                      </p:to>
                                    </p:set>
                                    <p:anim calcmode="lin" valueType="num">
                                      <p:cBhvr>
                                        <p:cTn id="61" dur="2000" fill="hold"/>
                                        <p:tgtEl>
                                          <p:spTgt spid="33">
                                            <p:bg/>
                                          </p:spTgt>
                                        </p:tgtEl>
                                        <p:attrNameLst>
                                          <p:attrName>ppt_w</p:attrName>
                                        </p:attrNameLst>
                                      </p:cBhvr>
                                      <p:tavLst>
                                        <p:tav tm="0">
                                          <p:val>
                                            <p:fltVal val="0"/>
                                          </p:val>
                                        </p:tav>
                                        <p:tav tm="100000">
                                          <p:val>
                                            <p:strVal val="#ppt_w"/>
                                          </p:val>
                                        </p:tav>
                                      </p:tavLst>
                                    </p:anim>
                                    <p:anim calcmode="lin" valueType="num">
                                      <p:cBhvr>
                                        <p:cTn id="62" dur="2000" fill="hold"/>
                                        <p:tgtEl>
                                          <p:spTgt spid="33">
                                            <p:bg/>
                                          </p:spTgt>
                                        </p:tgtEl>
                                        <p:attrNameLst>
                                          <p:attrName>ppt_h</p:attrName>
                                        </p:attrNameLst>
                                      </p:cBhvr>
                                      <p:tavLst>
                                        <p:tav tm="0">
                                          <p:val>
                                            <p:fltVal val="0"/>
                                          </p:val>
                                        </p:tav>
                                        <p:tav tm="100000">
                                          <p:val>
                                            <p:strVal val="#ppt_h"/>
                                          </p:val>
                                        </p:tav>
                                      </p:tavLst>
                                    </p:anim>
                                    <p:animEffect transition="in" filter="fade">
                                      <p:cBhvr>
                                        <p:cTn id="63" dur="2000"/>
                                        <p:tgtEl>
                                          <p:spTgt spid="33">
                                            <p:bg/>
                                          </p:spTgt>
                                        </p:tgtEl>
                                      </p:cBhvr>
                                    </p:animEffect>
                                  </p:childTnLst>
                                </p:cTn>
                              </p:par>
                            </p:childTnLst>
                          </p:cTn>
                        </p:par>
                        <p:par>
                          <p:cTn id="64" fill="hold">
                            <p:stCondLst>
                              <p:cond delay="18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2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33">
                                            <p:txEl>
                                              <p:pRg st="0" end="0"/>
                                            </p:txEl>
                                          </p:spTgt>
                                        </p:tgtEl>
                                      </p:cBhvr>
                                    </p:animEffect>
                                  </p:childTnLst>
                                </p:cTn>
                              </p:par>
                            </p:childTnLst>
                          </p:cTn>
                        </p:par>
                        <p:par>
                          <p:cTn id="70" fill="hold">
                            <p:stCondLst>
                              <p:cond delay="20000"/>
                            </p:stCondLst>
                            <p:childTnLst>
                              <p:par>
                                <p:cTn id="71" presetID="53" presetClass="entr" presetSubtype="16" fill="hold" grpId="0" nodeType="afterEffect">
                                  <p:stCondLst>
                                    <p:cond delay="0"/>
                                  </p:stCondLst>
                                  <p:childTnLst>
                                    <p:set>
                                      <p:cBhvr>
                                        <p:cTn id="72" dur="1" fill="hold">
                                          <p:stCondLst>
                                            <p:cond delay="0"/>
                                          </p:stCondLst>
                                        </p:cTn>
                                        <p:tgtEl>
                                          <p:spTgt spid="33">
                                            <p:txEl>
                                              <p:pRg st="1" end="1"/>
                                            </p:txEl>
                                          </p:spTgt>
                                        </p:tgtEl>
                                        <p:attrNameLst>
                                          <p:attrName>style.visibility</p:attrName>
                                        </p:attrNameLst>
                                      </p:cBhvr>
                                      <p:to>
                                        <p:strVal val="visible"/>
                                      </p:to>
                                    </p:set>
                                    <p:anim calcmode="lin" valueType="num">
                                      <p:cBhvr>
                                        <p:cTn id="73" dur="2000" fill="hold"/>
                                        <p:tgtEl>
                                          <p:spTgt spid="33">
                                            <p:txEl>
                                              <p:pRg st="1" end="1"/>
                                            </p:txEl>
                                          </p:spTgt>
                                        </p:tgtEl>
                                        <p:attrNameLst>
                                          <p:attrName>ppt_w</p:attrName>
                                        </p:attrNameLst>
                                      </p:cBhvr>
                                      <p:tavLst>
                                        <p:tav tm="0">
                                          <p:val>
                                            <p:fltVal val="0"/>
                                          </p:val>
                                        </p:tav>
                                        <p:tav tm="100000">
                                          <p:val>
                                            <p:strVal val="#ppt_w"/>
                                          </p:val>
                                        </p:tav>
                                      </p:tavLst>
                                    </p:anim>
                                    <p:anim calcmode="lin" valueType="num">
                                      <p:cBhvr>
                                        <p:cTn id="74" dur="2000" fill="hold"/>
                                        <p:tgtEl>
                                          <p:spTgt spid="33">
                                            <p:txEl>
                                              <p:pRg st="1" end="1"/>
                                            </p:txEl>
                                          </p:spTgt>
                                        </p:tgtEl>
                                        <p:attrNameLst>
                                          <p:attrName>ppt_h</p:attrName>
                                        </p:attrNameLst>
                                      </p:cBhvr>
                                      <p:tavLst>
                                        <p:tav tm="0">
                                          <p:val>
                                            <p:fltVal val="0"/>
                                          </p:val>
                                        </p:tav>
                                        <p:tav tm="100000">
                                          <p:val>
                                            <p:strVal val="#ppt_h"/>
                                          </p:val>
                                        </p:tav>
                                      </p:tavLst>
                                    </p:anim>
                                    <p:animEffect transition="in" filter="fade">
                                      <p:cBhvr>
                                        <p:cTn id="75" dur="20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animBg="1"/>
      <p:bldP spid="33" grpId="0" uiExpand="1" build="p" animBg="1"/>
      <p:bldP spid="34" grpId="0" uiExpand="1" build="p" animBg="1"/>
      <p:bldP spid="3" grpId="0" animBg="1"/>
    </p:bldLst>
  </p:timing>
</p:sld>
</file>

<file path=ppt/theme/theme1.xml><?xml version="1.0" encoding="utf-8"?>
<a:theme xmlns:a="http://schemas.openxmlformats.org/drawingml/2006/main" name="PRESENTATION PPT_1">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 PPT_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Présentation_RECTORAT CHAPITRE.potx</Template>
  <TotalTime>5390</TotalTime>
  <Words>555</Words>
  <Application>Microsoft Office PowerPoint</Application>
  <PresentationFormat>Affichage à l'écran (4:3)</PresentationFormat>
  <Paragraphs>77</Paragraphs>
  <Slides>6</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6</vt:i4>
      </vt:variant>
    </vt:vector>
  </HeadingPairs>
  <TitlesOfParts>
    <vt:vector size="15" baseType="lpstr">
      <vt:lpstr>Arial</vt:lpstr>
      <vt:lpstr>Arial Black</vt:lpstr>
      <vt:lpstr>Arial Italic</vt:lpstr>
      <vt:lpstr>Arial Narrow</vt:lpstr>
      <vt:lpstr>Calibri</vt:lpstr>
      <vt:lpstr>Lucida Grande</vt:lpstr>
      <vt:lpstr>Wingdings</vt:lpstr>
      <vt:lpstr>PRESENTATION PPT_1</vt:lpstr>
      <vt:lpstr>PRESENTATION PPT_2</vt:lpstr>
      <vt:lpstr>Sciences et techniques sanitaires et sociales (STSS)</vt:lpstr>
      <vt:lpstr>STSS, un enseignement technologique  donc qui mobilise la démarche  technologique …</vt:lpstr>
      <vt:lpstr>Démarche technologique en STSS   Sens, fil de questionnement</vt:lpstr>
      <vt:lpstr>NB : Sciences et techniques sanitaires et sociales</vt:lpstr>
      <vt:lpstr>Programme de STSS – ensemble du programme</vt:lpstr>
      <vt:lpstr>Programme de STSS – programme de première</vt:lpstr>
    </vt:vector>
  </TitlesOfParts>
  <Company>MouseDesign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IPR SMS-BSE Créteil</dc:creator>
  <cp:lastModifiedBy>Martine Lemoine</cp:lastModifiedBy>
  <cp:revision>301</cp:revision>
  <cp:lastPrinted>2019-04-15T20:21:12Z</cp:lastPrinted>
  <dcterms:created xsi:type="dcterms:W3CDTF">2017-05-03T14:57:06Z</dcterms:created>
  <dcterms:modified xsi:type="dcterms:W3CDTF">2019-05-19T07:41:12Z</dcterms:modified>
</cp:coreProperties>
</file>